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2" r:id="rId3"/>
    <p:sldId id="257" r:id="rId4"/>
    <p:sldId id="258" r:id="rId5"/>
    <p:sldId id="264" r:id="rId6"/>
    <p:sldId id="265" r:id="rId7"/>
    <p:sldId id="266" r:id="rId8"/>
    <p:sldId id="267" r:id="rId9"/>
    <p:sldId id="268" r:id="rId10"/>
    <p:sldId id="26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D76"/>
    <a:srgbClr val="8DC700"/>
    <a:srgbClr val="1081A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showGuides="1">
      <p:cViewPr>
        <p:scale>
          <a:sx n="150" d="100"/>
          <a:sy n="150" d="100"/>
        </p:scale>
        <p:origin x="-344" y="-80"/>
      </p:cViewPr>
      <p:guideLst>
        <p:guide orient="horz" pos="2112"/>
        <p:guide pos="287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8618" y="267242"/>
            <a:ext cx="4577239" cy="912239"/>
          </a:xfrm>
          <a:ln>
            <a:noFill/>
          </a:ln>
        </p:spPr>
        <p:txBody>
          <a:bodyPr/>
          <a:lstStyle>
            <a:lvl1pPr>
              <a:defRPr baseline="0">
                <a:solidFill>
                  <a:schemeClr val="tx1"/>
                </a:solidFill>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00E98F-4B0A-8D44-9656-EF86AFA0F720}" type="datetimeFigureOut">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88DCA-F026-B244-9B8A-5066EDCAAC36}" type="slidenum">
              <a:rPr lang="en-US" smtClean="0"/>
              <a:t>‹#›</a:t>
            </a:fld>
            <a:endParaRPr lang="en-US"/>
          </a:p>
        </p:txBody>
      </p:sp>
    </p:spTree>
    <p:extLst>
      <p:ext uri="{BB962C8B-B14F-4D97-AF65-F5344CB8AC3E}">
        <p14:creationId xmlns:p14="http://schemas.microsoft.com/office/powerpoint/2010/main" val="92584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0E98F-4B0A-8D44-9656-EF86AFA0F720}" type="datetimeFigureOut">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88DCA-F026-B244-9B8A-5066EDCAAC36}" type="slidenum">
              <a:rPr lang="en-US" smtClean="0"/>
              <a:t>‹#›</a:t>
            </a:fld>
            <a:endParaRPr lang="en-US"/>
          </a:p>
        </p:txBody>
      </p:sp>
    </p:spTree>
    <p:extLst>
      <p:ext uri="{BB962C8B-B14F-4D97-AF65-F5344CB8AC3E}">
        <p14:creationId xmlns:p14="http://schemas.microsoft.com/office/powerpoint/2010/main" val="318043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0E98F-4B0A-8D44-9656-EF86AFA0F720}" type="datetimeFigureOut">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88DCA-F026-B244-9B8A-5066EDCAAC36}" type="slidenum">
              <a:rPr lang="en-US" smtClean="0"/>
              <a:t>‹#›</a:t>
            </a:fld>
            <a:endParaRPr lang="en-US"/>
          </a:p>
        </p:txBody>
      </p:sp>
    </p:spTree>
    <p:extLst>
      <p:ext uri="{BB962C8B-B14F-4D97-AF65-F5344CB8AC3E}">
        <p14:creationId xmlns:p14="http://schemas.microsoft.com/office/powerpoint/2010/main" val="22398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081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7342" y="274639"/>
            <a:ext cx="5486240" cy="914399"/>
          </a:xfrm>
        </p:spPr>
        <p:txBody>
          <a:bodyPr/>
          <a:lstStyle>
            <a:lvl1pPr>
              <a:defRPr>
                <a:solidFill>
                  <a:srgbClr val="8DC7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8" y="1600200"/>
            <a:ext cx="4572000" cy="4525963"/>
          </a:xfrm>
        </p:spPr>
        <p:txBody>
          <a:bodyPr/>
          <a:lstStyle>
            <a:lvl1pPr marL="0" indent="0">
              <a:lnSpc>
                <a:spcPct val="105000"/>
              </a:lnSpc>
              <a:buFontTx/>
              <a:buNone/>
              <a:defRPr sz="1800">
                <a:solidFill>
                  <a:schemeClr val="bg1"/>
                </a:solidFill>
              </a:defRPr>
            </a:lvl1pPr>
            <a:lvl2pPr marL="341313" indent="-225425">
              <a:lnSpc>
                <a:spcPct val="105000"/>
              </a:lnSpc>
              <a:buClr>
                <a:srgbClr val="8DC700"/>
              </a:buClr>
              <a:buSzPct val="115000"/>
              <a:buFont typeface="Arial"/>
              <a:buChar char="•"/>
              <a:defRPr sz="1600">
                <a:solidFill>
                  <a:schemeClr val="bg1"/>
                </a:solidFill>
              </a:defRPr>
            </a:lvl2pPr>
            <a:lvl3pPr>
              <a:lnSpc>
                <a:spcPct val="105000"/>
              </a:lnSpc>
              <a:defRPr sz="1600">
                <a:solidFill>
                  <a:schemeClr val="bg1"/>
                </a:solidFill>
              </a:defRPr>
            </a:lvl3pPr>
            <a:lvl4pPr>
              <a:lnSpc>
                <a:spcPct val="105000"/>
              </a:lnSpc>
              <a:defRPr sz="1400">
                <a:solidFill>
                  <a:schemeClr val="bg1"/>
                </a:solidFill>
              </a:defRPr>
            </a:lvl4pPr>
            <a:lvl5pPr>
              <a:lnSpc>
                <a:spcPct val="105000"/>
              </a:lnSpc>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100E98F-4B0A-8D44-9656-EF86AFA0F720}" type="datetimeFigureOut">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88DCA-F026-B244-9B8A-5066EDCAAC36}" type="slidenum">
              <a:rPr lang="en-US" smtClean="0"/>
              <a:t>‹#›</a:t>
            </a:fld>
            <a:endParaRPr lang="en-US"/>
          </a:p>
        </p:txBody>
      </p:sp>
      <p:pic>
        <p:nvPicPr>
          <p:cNvPr id="7" name="Picture 6" descr="spir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635" y="457117"/>
            <a:ext cx="1273878" cy="457200"/>
          </a:xfrm>
          <a:prstGeom prst="rect">
            <a:avLst/>
          </a:prstGeom>
        </p:spPr>
      </p:pic>
      <p:pic>
        <p:nvPicPr>
          <p:cNvPr id="8" name="Picture 7" descr="spir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076725" y="457117"/>
            <a:ext cx="1273878" cy="457200"/>
          </a:xfrm>
          <a:prstGeom prst="rect">
            <a:avLst/>
          </a:prstGeom>
        </p:spPr>
      </p:pic>
      <p:sp>
        <p:nvSpPr>
          <p:cNvPr id="9" name="Rectangle 8"/>
          <p:cNvSpPr/>
          <p:nvPr userDrawn="1"/>
        </p:nvSpPr>
        <p:spPr>
          <a:xfrm>
            <a:off x="0" y="6402071"/>
            <a:ext cx="9144000" cy="455929"/>
          </a:xfrm>
          <a:prstGeom prst="rect">
            <a:avLst/>
          </a:prstGeom>
          <a:solidFill>
            <a:srgbClr val="375D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6049903" y="6477000"/>
            <a:ext cx="2636897" cy="261610"/>
          </a:xfrm>
          <a:prstGeom prst="rect">
            <a:avLst/>
          </a:prstGeom>
        </p:spPr>
        <p:txBody>
          <a:bodyPr wrap="none">
            <a:spAutoFit/>
          </a:bodyPr>
          <a:lstStyle/>
          <a:p>
            <a:r>
              <a:rPr lang="en-US" sz="1100" b="0" i="0" u="none" strike="noStrike" kern="1200" baseline="0" dirty="0" smtClean="0">
                <a:solidFill>
                  <a:schemeClr val="bg1"/>
                </a:solidFill>
                <a:latin typeface="+mn-lt"/>
                <a:ea typeface="+mn-ea"/>
                <a:cs typeface="+mn-cs"/>
              </a:rPr>
              <a:t>Learn more at: </a:t>
            </a:r>
            <a:r>
              <a:rPr lang="en-US" sz="1100" b="1" i="0" u="none" strike="noStrike" kern="1200" baseline="0" dirty="0" err="1" smtClean="0">
                <a:solidFill>
                  <a:schemeClr val="bg1"/>
                </a:solidFill>
                <a:latin typeface="+mn-lt"/>
                <a:ea typeface="+mn-ea"/>
                <a:cs typeface="+mn-cs"/>
              </a:rPr>
              <a:t>climatecouncil.noharm.org</a:t>
            </a:r>
            <a:endParaRPr lang="en-US" sz="1100" dirty="0">
              <a:solidFill>
                <a:schemeClr val="bg1"/>
              </a:solidFill>
            </a:endParaRPr>
          </a:p>
        </p:txBody>
      </p:sp>
    </p:spTree>
    <p:extLst>
      <p:ext uri="{BB962C8B-B14F-4D97-AF65-F5344CB8AC3E}">
        <p14:creationId xmlns:p14="http://schemas.microsoft.com/office/powerpoint/2010/main" val="222340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00E98F-4B0A-8D44-9656-EF86AFA0F720}" type="datetimeFigureOut">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88DCA-F026-B244-9B8A-5066EDCAAC36}" type="slidenum">
              <a:rPr lang="en-US" smtClean="0"/>
              <a:t>‹#›</a:t>
            </a:fld>
            <a:endParaRPr lang="en-US"/>
          </a:p>
        </p:txBody>
      </p:sp>
    </p:spTree>
    <p:extLst>
      <p:ext uri="{BB962C8B-B14F-4D97-AF65-F5344CB8AC3E}">
        <p14:creationId xmlns:p14="http://schemas.microsoft.com/office/powerpoint/2010/main" val="284840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00E98F-4B0A-8D44-9656-EF86AFA0F720}" type="datetimeFigureOut">
              <a:rPr lang="en-US" smtClean="0"/>
              <a:t>8/17/17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88DCA-F026-B244-9B8A-5066EDCAAC36}" type="slidenum">
              <a:rPr lang="en-US" smtClean="0"/>
              <a:t>‹#›</a:t>
            </a:fld>
            <a:endParaRPr lang="en-US"/>
          </a:p>
        </p:txBody>
      </p:sp>
    </p:spTree>
    <p:extLst>
      <p:ext uri="{BB962C8B-B14F-4D97-AF65-F5344CB8AC3E}">
        <p14:creationId xmlns:p14="http://schemas.microsoft.com/office/powerpoint/2010/main" val="408160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00E98F-4B0A-8D44-9656-EF86AFA0F720}" type="datetimeFigureOut">
              <a:rPr lang="en-US" smtClean="0"/>
              <a:t>8/17/17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88DCA-F026-B244-9B8A-5066EDCAAC36}" type="slidenum">
              <a:rPr lang="en-US" smtClean="0"/>
              <a:t>‹#›</a:t>
            </a:fld>
            <a:endParaRPr lang="en-US"/>
          </a:p>
        </p:txBody>
      </p:sp>
    </p:spTree>
    <p:extLst>
      <p:ext uri="{BB962C8B-B14F-4D97-AF65-F5344CB8AC3E}">
        <p14:creationId xmlns:p14="http://schemas.microsoft.com/office/powerpoint/2010/main" val="273807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0E98F-4B0A-8D44-9656-EF86AFA0F720}" type="datetimeFigureOut">
              <a:rPr lang="en-US" smtClean="0"/>
              <a:t>8/17/17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88DCA-F026-B244-9B8A-5066EDCAAC36}" type="slidenum">
              <a:rPr lang="en-US" smtClean="0"/>
              <a:t>‹#›</a:t>
            </a:fld>
            <a:endParaRPr lang="en-US"/>
          </a:p>
        </p:txBody>
      </p:sp>
    </p:spTree>
    <p:extLst>
      <p:ext uri="{BB962C8B-B14F-4D97-AF65-F5344CB8AC3E}">
        <p14:creationId xmlns:p14="http://schemas.microsoft.com/office/powerpoint/2010/main" val="238729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0E98F-4B0A-8D44-9656-EF86AFA0F720}" type="datetimeFigureOut">
              <a:rPr lang="en-US" smtClean="0"/>
              <a:t>8/17/17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88DCA-F026-B244-9B8A-5066EDCAAC36}" type="slidenum">
              <a:rPr lang="en-US" smtClean="0"/>
              <a:t>‹#›</a:t>
            </a:fld>
            <a:endParaRPr lang="en-US"/>
          </a:p>
        </p:txBody>
      </p:sp>
    </p:spTree>
    <p:extLst>
      <p:ext uri="{BB962C8B-B14F-4D97-AF65-F5344CB8AC3E}">
        <p14:creationId xmlns:p14="http://schemas.microsoft.com/office/powerpoint/2010/main" val="120310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0E98F-4B0A-8D44-9656-EF86AFA0F720}" type="datetimeFigureOut">
              <a:rPr lang="en-US" smtClean="0"/>
              <a:t>8/17/17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88DCA-F026-B244-9B8A-5066EDCAAC36}" type="slidenum">
              <a:rPr lang="en-US" smtClean="0"/>
              <a:t>‹#›</a:t>
            </a:fld>
            <a:endParaRPr lang="en-US"/>
          </a:p>
        </p:txBody>
      </p:sp>
    </p:spTree>
    <p:extLst>
      <p:ext uri="{BB962C8B-B14F-4D97-AF65-F5344CB8AC3E}">
        <p14:creationId xmlns:p14="http://schemas.microsoft.com/office/powerpoint/2010/main" val="49419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0E98F-4B0A-8D44-9656-EF86AFA0F720}" type="datetimeFigureOut">
              <a:rPr lang="en-US" smtClean="0"/>
              <a:t>8/17/17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88DCA-F026-B244-9B8A-5066EDCAAC36}" type="slidenum">
              <a:rPr lang="en-US" smtClean="0"/>
              <a:t>‹#›</a:t>
            </a:fld>
            <a:endParaRPr lang="en-US"/>
          </a:p>
        </p:txBody>
      </p:sp>
    </p:spTree>
    <p:extLst>
      <p:ext uri="{BB962C8B-B14F-4D97-AF65-F5344CB8AC3E}">
        <p14:creationId xmlns:p14="http://schemas.microsoft.com/office/powerpoint/2010/main" val="11712573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0E98F-4B0A-8D44-9656-EF86AFA0F720}" type="datetimeFigureOut">
              <a:rPr lang="en-US" smtClean="0"/>
              <a:t>8/17/17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88DCA-F026-B244-9B8A-5066EDCAAC36}" type="slidenum">
              <a:rPr lang="en-US" smtClean="0"/>
              <a:t>‹#›</a:t>
            </a:fld>
            <a:endParaRPr lang="en-US"/>
          </a:p>
        </p:txBody>
      </p:sp>
    </p:spTree>
    <p:extLst>
      <p:ext uri="{BB962C8B-B14F-4D97-AF65-F5344CB8AC3E}">
        <p14:creationId xmlns:p14="http://schemas.microsoft.com/office/powerpoint/2010/main" val="440177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CCC_HORZ_Col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461" y="6240780"/>
            <a:ext cx="2465076" cy="548640"/>
          </a:xfrm>
          <a:prstGeom prst="rect">
            <a:avLst/>
          </a:prstGeom>
        </p:spPr>
      </p:pic>
      <p:pic>
        <p:nvPicPr>
          <p:cNvPr id="9" name="Picture 8" descr="Climate Playbook - COVER 2.png"/>
          <p:cNvPicPr>
            <a:picLocks noChangeAspect="1"/>
          </p:cNvPicPr>
          <p:nvPr/>
        </p:nvPicPr>
        <p:blipFill rotWithShape="1">
          <a:blip r:embed="rId3">
            <a:extLst>
              <a:ext uri="{28A0092B-C50C-407E-A947-70E740481C1C}">
                <a14:useLocalDpi xmlns:a14="http://schemas.microsoft.com/office/drawing/2010/main" val="0"/>
              </a:ext>
            </a:extLst>
          </a:blip>
          <a:srcRect b="1800"/>
          <a:stretch/>
        </p:blipFill>
        <p:spPr>
          <a:xfrm>
            <a:off x="0" y="1"/>
            <a:ext cx="9143271" cy="6858000"/>
          </a:xfrm>
          <a:prstGeom prst="rect">
            <a:avLst/>
          </a:prstGeom>
        </p:spPr>
      </p:pic>
      <p:pic>
        <p:nvPicPr>
          <p:cNvPr id="10" name="Picture 9" descr="HCCC_HORZ_Col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547" y="1549400"/>
            <a:ext cx="2382906" cy="530352"/>
          </a:xfrm>
          <a:prstGeom prst="rect">
            <a:avLst/>
          </a:prstGeom>
        </p:spPr>
      </p:pic>
    </p:spTree>
    <p:extLst>
      <p:ext uri="{BB962C8B-B14F-4D97-AF65-F5344CB8AC3E}">
        <p14:creationId xmlns:p14="http://schemas.microsoft.com/office/powerpoint/2010/main" val="364511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 Was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267" y="1719643"/>
            <a:ext cx="3429000" cy="3423857"/>
          </a:xfrm>
          <a:prstGeom prst="rect">
            <a:avLst/>
          </a:prstGeom>
        </p:spPr>
      </p:pic>
      <p:sp>
        <p:nvSpPr>
          <p:cNvPr id="2" name="Title 1"/>
          <p:cNvSpPr>
            <a:spLocks noGrp="1"/>
          </p:cNvSpPr>
          <p:nvPr>
            <p:ph type="title"/>
          </p:nvPr>
        </p:nvSpPr>
        <p:spPr/>
        <p:txBody>
          <a:bodyPr/>
          <a:lstStyle/>
          <a:p>
            <a:r>
              <a:rPr lang="en-US" dirty="0" smtClean="0"/>
              <a:t>LEADERSHIP</a:t>
            </a:r>
            <a:endParaRPr lang="en-US" dirty="0"/>
          </a:p>
        </p:txBody>
      </p:sp>
      <p:sp>
        <p:nvSpPr>
          <p:cNvPr id="3" name="Content Placeholder 2"/>
          <p:cNvSpPr>
            <a:spLocks noGrp="1"/>
          </p:cNvSpPr>
          <p:nvPr>
            <p:ph idx="1"/>
          </p:nvPr>
        </p:nvSpPr>
        <p:spPr/>
        <p:txBody>
          <a:bodyPr>
            <a:noAutofit/>
          </a:bodyPr>
          <a:lstStyle/>
          <a:p>
            <a:pPr>
              <a:lnSpc>
                <a:spcPct val="110000"/>
              </a:lnSpc>
            </a:pPr>
            <a:r>
              <a:rPr lang="en-US" sz="1600" dirty="0" smtClean="0"/>
              <a:t>Visionary health systems understand that addressing climate change must be core to their mission of improving health, and many are using their trusted voice to lead by example. Consider the following:</a:t>
            </a:r>
          </a:p>
          <a:p>
            <a:pPr lvl="1">
              <a:lnSpc>
                <a:spcPct val="110000"/>
              </a:lnSpc>
            </a:pPr>
            <a:r>
              <a:rPr lang="en-US" dirty="0" smtClean="0"/>
              <a:t>Health organizations and primary care physicians have shown to be the most trusted messengers on climate change, according to research by Yale and George Mason universities.</a:t>
            </a:r>
          </a:p>
          <a:p>
            <a:pPr lvl="1">
              <a:lnSpc>
                <a:spcPct val="110000"/>
              </a:lnSpc>
            </a:pPr>
            <a:r>
              <a:rPr lang="en-US" dirty="0" smtClean="0"/>
              <a:t>More and more, prospective employees are seeking job opportunities in organizations which reflect and align with</a:t>
            </a:r>
            <a:r>
              <a:rPr lang="en-US" dirty="0"/>
              <a:t> </a:t>
            </a:r>
            <a:r>
              <a:rPr lang="en-US" dirty="0" smtClean="0"/>
              <a:t>their own values in regard to environmental stewardship.</a:t>
            </a:r>
          </a:p>
          <a:p>
            <a:pPr lvl="1">
              <a:lnSpc>
                <a:spcPct val="110000"/>
              </a:lnSpc>
            </a:pPr>
            <a:r>
              <a:rPr lang="en-US" dirty="0" smtClean="0"/>
              <a:t>According to a 2011 survey by Pew Research Center, 80 percent of </a:t>
            </a:r>
            <a:r>
              <a:rPr lang="en-US" dirty="0" err="1" smtClean="0"/>
              <a:t>Millennials</a:t>
            </a:r>
            <a:r>
              <a:rPr lang="en-US" dirty="0" smtClean="0"/>
              <a:t> (born after 1980) want to work for companies who care about their environmental impact.</a:t>
            </a:r>
            <a:endParaRPr lang="en-US" dirty="0"/>
          </a:p>
        </p:txBody>
      </p:sp>
    </p:spTree>
    <p:extLst>
      <p:ext uri="{BB962C8B-B14F-4D97-AF65-F5344CB8AC3E}">
        <p14:creationId xmlns:p14="http://schemas.microsoft.com/office/powerpoint/2010/main" val="353150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cw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8016" y="5029200"/>
            <a:ext cx="1243584" cy="1065913"/>
          </a:xfrm>
          <a:prstGeom prst="rect">
            <a:avLst/>
          </a:prstGeom>
        </p:spPr>
      </p:pic>
      <p:pic>
        <p:nvPicPr>
          <p:cNvPr id="5" name="Picture 4" descr="HCCC_VERT_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680" y="5300159"/>
            <a:ext cx="1417320" cy="630744"/>
          </a:xfrm>
          <a:prstGeom prst="rect">
            <a:avLst/>
          </a:prstGeom>
        </p:spPr>
      </p:pic>
      <p:sp>
        <p:nvSpPr>
          <p:cNvPr id="6" name="Rectangle 5"/>
          <p:cNvSpPr/>
          <p:nvPr/>
        </p:nvSpPr>
        <p:spPr>
          <a:xfrm>
            <a:off x="0" y="304803"/>
            <a:ext cx="9144000" cy="4623811"/>
          </a:xfrm>
          <a:prstGeom prst="rect">
            <a:avLst/>
          </a:prstGeom>
          <a:solidFill>
            <a:srgbClr val="1081A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081A3"/>
              </a:solidFill>
              <a:effectLst/>
            </a:endParaRPr>
          </a:p>
        </p:txBody>
      </p:sp>
      <p:sp>
        <p:nvSpPr>
          <p:cNvPr id="7" name="Title 1"/>
          <p:cNvSpPr txBox="1">
            <a:spLocks/>
          </p:cNvSpPr>
          <p:nvPr/>
        </p:nvSpPr>
        <p:spPr>
          <a:xfrm>
            <a:off x="571500" y="515113"/>
            <a:ext cx="8001000" cy="91439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i="0" u="none" strike="noStrike" baseline="0" dirty="0" smtClean="0">
                <a:solidFill>
                  <a:srgbClr val="8CC748"/>
                </a:solidFill>
                <a:latin typeface="Raleway SemiBold"/>
              </a:rPr>
              <a:t>ABOUT THE </a:t>
            </a:r>
            <a:br>
              <a:rPr lang="en-US" sz="2400" b="1" i="0" u="none" strike="noStrike" baseline="0" dirty="0" smtClean="0">
                <a:solidFill>
                  <a:srgbClr val="8CC748"/>
                </a:solidFill>
                <a:latin typeface="Raleway SemiBold"/>
              </a:rPr>
            </a:br>
            <a:r>
              <a:rPr lang="en-US" sz="2400" b="1" i="0" u="none" strike="noStrike" baseline="0" dirty="0" smtClean="0">
                <a:solidFill>
                  <a:srgbClr val="8CC748"/>
                </a:solidFill>
                <a:latin typeface="Raleway SemiBold"/>
              </a:rPr>
              <a:t>HEALTH CARE CLIMATE COUNCIL</a:t>
            </a:r>
            <a:endParaRPr lang="en-US" sz="2400" dirty="0">
              <a:solidFill>
                <a:srgbClr val="8DC700"/>
              </a:solidFill>
            </a:endParaRPr>
          </a:p>
        </p:txBody>
      </p:sp>
      <p:sp>
        <p:nvSpPr>
          <p:cNvPr id="8" name="Content Placeholder 2"/>
          <p:cNvSpPr txBox="1">
            <a:spLocks/>
          </p:cNvSpPr>
          <p:nvPr/>
        </p:nvSpPr>
        <p:spPr>
          <a:xfrm>
            <a:off x="685800" y="1429512"/>
            <a:ext cx="7772400" cy="3352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solidFill>
                  <a:schemeClr val="bg1"/>
                </a:solidFill>
              </a:rPr>
              <a:t>In an effort to build a unified voice among hospitals committed to addressing climate change, Health Care Without Harm established the Health Care Climate Council (HCCC). The examples within each section referenced are all demonstrations of what the individual members of the HCCC have been able to accomplish. The Council’s mission is to amplify public and private responses to climate change by:</a:t>
            </a:r>
          </a:p>
          <a:p>
            <a:r>
              <a:rPr lang="en-US" sz="1600" dirty="0" smtClean="0">
                <a:solidFill>
                  <a:schemeClr val="bg1"/>
                </a:solidFill>
              </a:rPr>
              <a:t>Accelerating </a:t>
            </a:r>
            <a:r>
              <a:rPr lang="en-US" sz="1600" dirty="0">
                <a:solidFill>
                  <a:schemeClr val="bg1"/>
                </a:solidFill>
              </a:rPr>
              <a:t>investment in renewable energy and energy efficiency;</a:t>
            </a:r>
          </a:p>
          <a:p>
            <a:r>
              <a:rPr lang="en-US" sz="1600" dirty="0" smtClean="0">
                <a:solidFill>
                  <a:schemeClr val="bg1"/>
                </a:solidFill>
              </a:rPr>
              <a:t>Scaling </a:t>
            </a:r>
            <a:r>
              <a:rPr lang="en-US" sz="1600" dirty="0">
                <a:solidFill>
                  <a:schemeClr val="bg1"/>
                </a:solidFill>
              </a:rPr>
              <a:t>the health sector’s adoption of climate change mitigation and resiliency programs; and</a:t>
            </a:r>
          </a:p>
          <a:p>
            <a:r>
              <a:rPr lang="en-US" sz="1600" dirty="0" smtClean="0">
                <a:solidFill>
                  <a:schemeClr val="bg1"/>
                </a:solidFill>
              </a:rPr>
              <a:t>Advocating </a:t>
            </a:r>
            <a:r>
              <a:rPr lang="en-US" sz="1600" dirty="0">
                <a:solidFill>
                  <a:schemeClr val="bg1"/>
                </a:solidFill>
              </a:rPr>
              <a:t>for local, state and national policies that ensure a sustainable and healthy future consistent with our collective vision for healthy individuals and communities.</a:t>
            </a:r>
          </a:p>
          <a:p>
            <a:pPr marL="0" indent="0">
              <a:buNone/>
            </a:pPr>
            <a:r>
              <a:rPr lang="en-US" sz="1600" dirty="0">
                <a:solidFill>
                  <a:schemeClr val="bg1"/>
                </a:solidFill>
              </a:rPr>
              <a:t>The 19 health systems of the HCCC represent nearly 500 hospitals, $165 billion in revenue and nearly 1 million employees.</a:t>
            </a:r>
          </a:p>
        </p:txBody>
      </p:sp>
      <p:pic>
        <p:nvPicPr>
          <p:cNvPr id="10" name="Picture 9" descr="PGlogo13_Vert_CMYK_300dpi_Green555&amp;Orange13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233" y="5207167"/>
            <a:ext cx="886967" cy="757521"/>
          </a:xfrm>
          <a:prstGeom prst="rect">
            <a:avLst/>
          </a:prstGeom>
        </p:spPr>
      </p:pic>
      <p:sp>
        <p:nvSpPr>
          <p:cNvPr id="11" name="Rectangle 10"/>
          <p:cNvSpPr/>
          <p:nvPr/>
        </p:nvSpPr>
        <p:spPr>
          <a:xfrm>
            <a:off x="685800" y="6243935"/>
            <a:ext cx="7772400" cy="461665"/>
          </a:xfrm>
          <a:prstGeom prst="rect">
            <a:avLst/>
          </a:prstGeom>
        </p:spPr>
        <p:txBody>
          <a:bodyPr wrap="square">
            <a:spAutoFit/>
          </a:bodyPr>
          <a:lstStyle/>
          <a:p>
            <a:r>
              <a:rPr lang="en-US" sz="1200" dirty="0">
                <a:solidFill>
                  <a:srgbClr val="375D76"/>
                </a:solidFill>
              </a:rPr>
              <a:t>Established by Health Care Without Harm, the Health Care Climate Council is a leadership network of hospitals committed to strengthening the health sector’s response to climate change. Learn more at: </a:t>
            </a:r>
            <a:r>
              <a:rPr lang="en-US" sz="1200" b="1" dirty="0" err="1">
                <a:solidFill>
                  <a:srgbClr val="375D76"/>
                </a:solidFill>
              </a:rPr>
              <a:t>climatecouncil.noharm.org</a:t>
            </a:r>
            <a:endParaRPr lang="en-US" sz="1200" dirty="0">
              <a:solidFill>
                <a:srgbClr val="375D76"/>
              </a:solidFill>
            </a:endParaRPr>
          </a:p>
        </p:txBody>
      </p:sp>
    </p:spTree>
    <p:extLst>
      <p:ext uri="{BB962C8B-B14F-4D97-AF65-F5344CB8AC3E}">
        <p14:creationId xmlns:p14="http://schemas.microsoft.com/office/powerpoint/2010/main" val="149676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lthier Foo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267" y="1714500"/>
            <a:ext cx="3429000" cy="3429000"/>
          </a:xfrm>
          <a:prstGeom prst="rect">
            <a:avLst/>
          </a:prstGeom>
        </p:spPr>
      </p:pic>
      <p:sp>
        <p:nvSpPr>
          <p:cNvPr id="2" name="Title 1"/>
          <p:cNvSpPr>
            <a:spLocks noGrp="1"/>
          </p:cNvSpPr>
          <p:nvPr>
            <p:ph type="title"/>
          </p:nvPr>
        </p:nvSpPr>
        <p:spPr/>
        <p:txBody>
          <a:bodyPr/>
          <a:lstStyle/>
          <a:p>
            <a:r>
              <a:rPr lang="en-US" dirty="0" smtClean="0"/>
              <a:t>HEALTHIER FOOD</a:t>
            </a:r>
            <a:endParaRPr lang="en-US" dirty="0"/>
          </a:p>
        </p:txBody>
      </p:sp>
      <p:sp>
        <p:nvSpPr>
          <p:cNvPr id="3" name="Content Placeholder 2"/>
          <p:cNvSpPr>
            <a:spLocks noGrp="1"/>
          </p:cNvSpPr>
          <p:nvPr>
            <p:ph idx="1"/>
          </p:nvPr>
        </p:nvSpPr>
        <p:spPr/>
        <p:txBody>
          <a:bodyPr>
            <a:normAutofit/>
          </a:bodyPr>
          <a:lstStyle/>
          <a:p>
            <a:r>
              <a:rPr lang="en-US" sz="1600" dirty="0" smtClean="0"/>
              <a:t>As health care takes a more holistic approach to improving health, food is understood as a critical element, both in terms of what a patient consumes as well as what a hospital serves or wastes. Consider the following:</a:t>
            </a:r>
          </a:p>
          <a:p>
            <a:pPr lvl="1"/>
            <a:r>
              <a:rPr lang="en-US" dirty="0" smtClean="0"/>
              <a:t>If every person chose to eliminate meat for one day per week, the effect would be a reduction in emissions equivalent to taking 273 million cars off the road.</a:t>
            </a:r>
          </a:p>
          <a:p>
            <a:pPr lvl="1"/>
            <a:r>
              <a:rPr lang="en-US" dirty="0" smtClean="0"/>
              <a:t>Cutting global food waste by 50 percent by 2050 could reduce emissions by an estimated 4.5 </a:t>
            </a:r>
            <a:r>
              <a:rPr lang="en-US" dirty="0" err="1" smtClean="0"/>
              <a:t>gigatons</a:t>
            </a:r>
            <a:r>
              <a:rPr lang="en-US" dirty="0" smtClean="0"/>
              <a:t>.</a:t>
            </a:r>
          </a:p>
          <a:p>
            <a:pPr lvl="1"/>
            <a:r>
              <a:rPr lang="en-US" dirty="0" smtClean="0"/>
              <a:t>Agriculture is responsible for 24 percent of global greenhouse gas emissions.</a:t>
            </a:r>
            <a:endParaRPr lang="en-US" dirty="0"/>
          </a:p>
        </p:txBody>
      </p:sp>
    </p:spTree>
    <p:extLst>
      <p:ext uri="{BB962C8B-B14F-4D97-AF65-F5344CB8AC3E}">
        <p14:creationId xmlns:p14="http://schemas.microsoft.com/office/powerpoint/2010/main" val="23113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LEANER ENERGY</a:t>
            </a:r>
            <a:endParaRPr lang="en-US" dirty="0"/>
          </a:p>
        </p:txBody>
      </p:sp>
      <p:sp>
        <p:nvSpPr>
          <p:cNvPr id="3" name="Content Placeholder 2"/>
          <p:cNvSpPr>
            <a:spLocks noGrp="1"/>
          </p:cNvSpPr>
          <p:nvPr>
            <p:ph idx="1"/>
          </p:nvPr>
        </p:nvSpPr>
        <p:spPr>
          <a:xfrm>
            <a:off x="4132925" y="1600200"/>
            <a:ext cx="4572000" cy="4525963"/>
          </a:xfrm>
        </p:spPr>
        <p:txBody>
          <a:bodyPr>
            <a:normAutofit/>
          </a:bodyPr>
          <a:lstStyle/>
          <a:p>
            <a:r>
              <a:rPr lang="en-US" sz="1600" dirty="0" smtClean="0"/>
              <a:t>Because of the 24/7 nature of hospital operations, the U.S. health care sector spends $9.6 billion annually on energy, creating 8 percent of the entire U.S. commercial building sector’s greenhouse gas emissions. Consider the following:</a:t>
            </a:r>
          </a:p>
          <a:p>
            <a:pPr marL="285750" indent="-285750">
              <a:buClr>
                <a:srgbClr val="8DC700"/>
              </a:buClr>
              <a:buFont typeface="Arial"/>
              <a:buChar char="•"/>
            </a:pPr>
            <a:r>
              <a:rPr lang="en-US" sz="1600" dirty="0"/>
              <a:t>A 30 percent cut in healthcare electricity’s carbon pollution by 2030 would reduce greenhouse gas emissions, preventing an estimated 4,130 premature deaths, 85,000 asthma attacks, 4 million respiratory symptom events and 3,750 hospital visit incidents and save about $1.2 billion in medical costs.</a:t>
            </a:r>
          </a:p>
          <a:p>
            <a:pPr marL="285750" indent="-285750">
              <a:buClr>
                <a:srgbClr val="8DC700"/>
              </a:buClr>
              <a:buFont typeface="Arial"/>
              <a:buChar char="•"/>
            </a:pPr>
            <a:r>
              <a:rPr lang="en-US" sz="1600" dirty="0"/>
              <a:t>Water is also a major contributor to greenhouse gas emissions from the energy consumed during distribution and treatment, plus the water used in energy extraction and generation itself.</a:t>
            </a:r>
          </a:p>
        </p:txBody>
      </p:sp>
      <p:pic>
        <p:nvPicPr>
          <p:cNvPr id="6" name="Picture 5" descr="Leaner Energ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14500"/>
            <a:ext cx="3429000" cy="3429000"/>
          </a:xfrm>
          <a:prstGeom prst="rect">
            <a:avLst/>
          </a:prstGeom>
        </p:spPr>
      </p:pic>
    </p:spTree>
    <p:extLst>
      <p:ext uri="{BB962C8B-B14F-4D97-AF65-F5344CB8AC3E}">
        <p14:creationId xmlns:p14="http://schemas.microsoft.com/office/powerpoint/2010/main" val="35112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erating Roo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800" y="1830601"/>
            <a:ext cx="3200400" cy="3195600"/>
          </a:xfrm>
          <a:prstGeom prst="rect">
            <a:avLst/>
          </a:prstGeom>
        </p:spPr>
      </p:pic>
      <p:sp>
        <p:nvSpPr>
          <p:cNvPr id="2" name="Title 1"/>
          <p:cNvSpPr>
            <a:spLocks noGrp="1"/>
          </p:cNvSpPr>
          <p:nvPr>
            <p:ph type="title"/>
          </p:nvPr>
        </p:nvSpPr>
        <p:spPr/>
        <p:txBody>
          <a:bodyPr>
            <a:normAutofit fontScale="90000"/>
          </a:bodyPr>
          <a:lstStyle/>
          <a:p>
            <a:r>
              <a:rPr lang="en-US" dirty="0" smtClean="0"/>
              <a:t>GREENING THE OPERATING ROOM</a:t>
            </a:r>
            <a:endParaRPr lang="en-US" dirty="0"/>
          </a:p>
        </p:txBody>
      </p:sp>
      <p:sp>
        <p:nvSpPr>
          <p:cNvPr id="3" name="Content Placeholder 2"/>
          <p:cNvSpPr>
            <a:spLocks noGrp="1"/>
          </p:cNvSpPr>
          <p:nvPr>
            <p:ph idx="1"/>
          </p:nvPr>
        </p:nvSpPr>
        <p:spPr>
          <a:xfrm>
            <a:off x="457210" y="1600200"/>
            <a:ext cx="4727444" cy="4525963"/>
          </a:xfrm>
        </p:spPr>
        <p:txBody>
          <a:bodyPr>
            <a:noAutofit/>
          </a:bodyPr>
          <a:lstStyle/>
          <a:p>
            <a:pPr>
              <a:lnSpc>
                <a:spcPct val="100000"/>
              </a:lnSpc>
            </a:pPr>
            <a:r>
              <a:rPr lang="en-US" sz="1600" dirty="0" smtClean="0"/>
              <a:t>Operating Rooms (ORs) generate a significant environmental footprint relative to other hospital departments given their need for large amounts of energy to accommodate special ventilation, lighting, cooling and the large amount of waste they generate. Consider the following:</a:t>
            </a:r>
          </a:p>
          <a:p>
            <a:pPr lvl="1">
              <a:lnSpc>
                <a:spcPct val="100000"/>
              </a:lnSpc>
            </a:pPr>
            <a:r>
              <a:rPr lang="en-US" dirty="0" smtClean="0"/>
              <a:t>It is estimated that the operating room in a hospital is responsible for 20 percent to 30 percent of its total waste and up to 60 percent of the facility’s regulated medical waste.</a:t>
            </a:r>
          </a:p>
          <a:p>
            <a:pPr lvl="1">
              <a:lnSpc>
                <a:spcPct val="100000"/>
              </a:lnSpc>
            </a:pPr>
            <a:r>
              <a:rPr lang="en-US" dirty="0" err="1" smtClean="0"/>
              <a:t>Desflurane</a:t>
            </a:r>
            <a:r>
              <a:rPr lang="en-US" dirty="0" smtClean="0"/>
              <a:t>, a widely used anesthetic in the OR, has more than 2,000 times the global warming potential as carbon dioxide.</a:t>
            </a:r>
          </a:p>
          <a:p>
            <a:pPr lvl="1">
              <a:lnSpc>
                <a:spcPct val="100000"/>
              </a:lnSpc>
            </a:pPr>
            <a:r>
              <a:rPr lang="en-US" dirty="0" smtClean="0"/>
              <a:t>Given that ORs are often a third of a hospital’s expenses, the savings opportunities are vast; Practice Greenhealth award applicants reported nearly $42 million in aggregate cost savings and saved an average of $24,656 per operating room.</a:t>
            </a:r>
            <a:endParaRPr lang="en-US" dirty="0"/>
          </a:p>
        </p:txBody>
      </p:sp>
    </p:spTree>
    <p:extLst>
      <p:ext uri="{BB962C8B-B14F-4D97-AF65-F5344CB8AC3E}">
        <p14:creationId xmlns:p14="http://schemas.microsoft.com/office/powerpoint/2010/main" val="210919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rchas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84062"/>
            <a:ext cx="3429000" cy="3425571"/>
          </a:xfrm>
          <a:prstGeom prst="rect">
            <a:avLst/>
          </a:prstGeom>
        </p:spPr>
      </p:pic>
      <p:sp>
        <p:nvSpPr>
          <p:cNvPr id="2" name="Title 1"/>
          <p:cNvSpPr>
            <a:spLocks noGrp="1"/>
          </p:cNvSpPr>
          <p:nvPr>
            <p:ph type="title"/>
          </p:nvPr>
        </p:nvSpPr>
        <p:spPr>
          <a:xfrm>
            <a:off x="1485900" y="381001"/>
            <a:ext cx="6172200" cy="914399"/>
          </a:xfrm>
        </p:spPr>
        <p:txBody>
          <a:bodyPr>
            <a:noAutofit/>
          </a:bodyPr>
          <a:lstStyle/>
          <a:p>
            <a:r>
              <a:rPr lang="en-US" sz="3800" dirty="0" smtClean="0"/>
              <a:t>ENVIRONMENTALLY</a:t>
            </a:r>
            <a:br>
              <a:rPr lang="en-US" sz="3800" dirty="0" smtClean="0"/>
            </a:br>
            <a:r>
              <a:rPr lang="en-US" sz="3800" dirty="0" smtClean="0"/>
              <a:t>PREFERABLE PURCHASING</a:t>
            </a:r>
            <a:endParaRPr lang="en-US" sz="3800" dirty="0"/>
          </a:p>
        </p:txBody>
      </p:sp>
      <p:sp>
        <p:nvSpPr>
          <p:cNvPr id="3" name="Content Placeholder 2"/>
          <p:cNvSpPr>
            <a:spLocks noGrp="1"/>
          </p:cNvSpPr>
          <p:nvPr>
            <p:ph idx="1"/>
          </p:nvPr>
        </p:nvSpPr>
        <p:spPr>
          <a:xfrm>
            <a:off x="3995928" y="1600200"/>
            <a:ext cx="4690872" cy="4953000"/>
          </a:xfrm>
        </p:spPr>
        <p:txBody>
          <a:bodyPr>
            <a:noAutofit/>
          </a:bodyPr>
          <a:lstStyle/>
          <a:p>
            <a:pPr>
              <a:lnSpc>
                <a:spcPct val="95000"/>
              </a:lnSpc>
            </a:pPr>
            <a:r>
              <a:rPr lang="en-US" sz="1550" dirty="0" smtClean="0"/>
              <a:t>The health care sector buys enormous quantities of goods and services, with health care spending accounting for nearly 18 percent of the GDP in the U.S. Consider the following:</a:t>
            </a:r>
          </a:p>
          <a:p>
            <a:pPr marL="285750" indent="-285750">
              <a:lnSpc>
                <a:spcPct val="95000"/>
              </a:lnSpc>
              <a:buClr>
                <a:srgbClr val="8DC700"/>
              </a:buClr>
              <a:buFont typeface="Arial"/>
              <a:buChar char="•"/>
            </a:pPr>
            <a:r>
              <a:rPr lang="en-US" sz="1550" dirty="0" smtClean="0"/>
              <a:t>It is estimated that nearly 60 percent to 80 percent of a health systems’ greenhouse gas emissions are embedded in the products and services they buy — their upstream supply chain.</a:t>
            </a:r>
            <a:endParaRPr lang="en-US" sz="1550" dirty="0"/>
          </a:p>
          <a:p>
            <a:pPr marL="285750" indent="-285750">
              <a:lnSpc>
                <a:spcPct val="95000"/>
              </a:lnSpc>
              <a:buClr>
                <a:srgbClr val="8DC700"/>
              </a:buClr>
              <a:buFont typeface="Arial"/>
              <a:buChar char="•"/>
            </a:pPr>
            <a:r>
              <a:rPr lang="en-US" sz="1550" dirty="0" smtClean="0"/>
              <a:t>A 2016 study by NHS identified the manufacture of medical instruments and pharmaceuticals as two of the largest areas for emissions in acute care settings.</a:t>
            </a:r>
          </a:p>
          <a:p>
            <a:pPr marL="285750" indent="-285750">
              <a:lnSpc>
                <a:spcPct val="95000"/>
              </a:lnSpc>
              <a:buClr>
                <a:srgbClr val="8DC700"/>
              </a:buClr>
              <a:buFont typeface="Arial"/>
              <a:buChar char="•"/>
            </a:pPr>
            <a:r>
              <a:rPr lang="en-US" sz="1550" dirty="0" smtClean="0"/>
              <a:t>According to the Lancet, nurses and environmental services staff have the highest rate of occupational asthma, in part due to the chemical exposure at work. A series of studies identifies how climate change could impact the way hazardous chemicals like pesticides move through the environment, leading to greater exposure, as well as how climate change could weaken the</a:t>
            </a:r>
            <a:r>
              <a:rPr lang="en-US" sz="1550" dirty="0"/>
              <a:t> </a:t>
            </a:r>
            <a:r>
              <a:rPr lang="en-US" sz="1550" dirty="0" smtClean="0"/>
              <a:t>ability of humans to tolerate these chemicals.</a:t>
            </a:r>
            <a:endParaRPr lang="en-US" sz="1550" dirty="0"/>
          </a:p>
        </p:txBody>
      </p:sp>
    </p:spTree>
    <p:extLst>
      <p:ext uri="{BB962C8B-B14F-4D97-AF65-F5344CB8AC3E}">
        <p14:creationId xmlns:p14="http://schemas.microsoft.com/office/powerpoint/2010/main" val="348093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 Was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267" y="1719643"/>
            <a:ext cx="3429000" cy="3423857"/>
          </a:xfrm>
          <a:prstGeom prst="rect">
            <a:avLst/>
          </a:prstGeom>
        </p:spPr>
      </p:pic>
      <p:sp>
        <p:nvSpPr>
          <p:cNvPr id="2" name="Title 1"/>
          <p:cNvSpPr>
            <a:spLocks noGrp="1"/>
          </p:cNvSpPr>
          <p:nvPr>
            <p:ph type="title"/>
          </p:nvPr>
        </p:nvSpPr>
        <p:spPr/>
        <p:txBody>
          <a:bodyPr/>
          <a:lstStyle/>
          <a:p>
            <a:r>
              <a:rPr lang="en-US" dirty="0" smtClean="0"/>
              <a:t>LESS WASTE</a:t>
            </a:r>
            <a:endParaRPr lang="en-US" dirty="0"/>
          </a:p>
        </p:txBody>
      </p:sp>
      <p:sp>
        <p:nvSpPr>
          <p:cNvPr id="3" name="Content Placeholder 2"/>
          <p:cNvSpPr>
            <a:spLocks noGrp="1"/>
          </p:cNvSpPr>
          <p:nvPr>
            <p:ph idx="1"/>
          </p:nvPr>
        </p:nvSpPr>
        <p:spPr/>
        <p:txBody>
          <a:bodyPr>
            <a:normAutofit fontScale="85000" lnSpcReduction="10000"/>
          </a:bodyPr>
          <a:lstStyle/>
          <a:p>
            <a:pPr>
              <a:lnSpc>
                <a:spcPct val="120000"/>
              </a:lnSpc>
            </a:pPr>
            <a:r>
              <a:rPr lang="en-US" dirty="0" smtClean="0"/>
              <a:t>Given that waste management represents 1 percent to 5 percent of U.S. greenhouse gas emissions and that hospitals produce an average of 30 pounds of waste per patient per day, waste reduction offers a big opportunity for hospitals. Consider the following:</a:t>
            </a:r>
          </a:p>
          <a:p>
            <a:pPr lvl="1">
              <a:lnSpc>
                <a:spcPct val="120000"/>
              </a:lnSpc>
            </a:pPr>
            <a:r>
              <a:rPr lang="en-US" dirty="0" smtClean="0"/>
              <a:t>Landfilled waste produces methane, a potent greenhouse gas with 25 times the global warming potential of carbon dioxide over a hundred year period.</a:t>
            </a:r>
          </a:p>
          <a:p>
            <a:pPr lvl="1">
              <a:lnSpc>
                <a:spcPct val="120000"/>
              </a:lnSpc>
            </a:pPr>
            <a:r>
              <a:rPr lang="en-US" dirty="0" smtClean="0"/>
              <a:t>Waste incinerators emit more carbon dioxide per </a:t>
            </a:r>
            <a:r>
              <a:rPr lang="en-US" dirty="0" err="1" smtClean="0"/>
              <a:t>megawatthour</a:t>
            </a:r>
            <a:r>
              <a:rPr lang="en-US" dirty="0" smtClean="0"/>
              <a:t> than any other fossil fuel-based power source, including coal-fired power plants, and have been linked to an increased risk of asthma in surrounding communities.</a:t>
            </a:r>
          </a:p>
          <a:p>
            <a:pPr lvl="1">
              <a:lnSpc>
                <a:spcPct val="120000"/>
              </a:lnSpc>
            </a:pPr>
            <a:r>
              <a:rPr lang="en-US" dirty="0" smtClean="0"/>
              <a:t>Approximately 40 percent of U.S. greenhouse gas emissions are associated with the energy used to produce, process, transport and dispose of the food we eat and the goods we use.</a:t>
            </a:r>
            <a:endParaRPr lang="en-US" dirty="0"/>
          </a:p>
        </p:txBody>
      </p:sp>
    </p:spTree>
    <p:extLst>
      <p:ext uri="{BB962C8B-B14F-4D97-AF65-F5344CB8AC3E}">
        <p14:creationId xmlns:p14="http://schemas.microsoft.com/office/powerpoint/2010/main" val="161738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mate Resilien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14500"/>
            <a:ext cx="3429000" cy="3425571"/>
          </a:xfrm>
          <a:prstGeom prst="rect">
            <a:avLst/>
          </a:prstGeom>
        </p:spPr>
      </p:pic>
      <p:sp>
        <p:nvSpPr>
          <p:cNvPr id="2" name="Title 1"/>
          <p:cNvSpPr>
            <a:spLocks noGrp="1"/>
          </p:cNvSpPr>
          <p:nvPr>
            <p:ph type="title"/>
          </p:nvPr>
        </p:nvSpPr>
        <p:spPr/>
        <p:txBody>
          <a:bodyPr>
            <a:normAutofit/>
          </a:bodyPr>
          <a:lstStyle/>
          <a:p>
            <a:r>
              <a:rPr lang="en-US" dirty="0" smtClean="0"/>
              <a:t>CLIMATE RESILIENCE</a:t>
            </a:r>
            <a:endParaRPr lang="en-US" dirty="0"/>
          </a:p>
        </p:txBody>
      </p:sp>
      <p:sp>
        <p:nvSpPr>
          <p:cNvPr id="3" name="Content Placeholder 2"/>
          <p:cNvSpPr>
            <a:spLocks noGrp="1"/>
          </p:cNvSpPr>
          <p:nvPr>
            <p:ph idx="1"/>
          </p:nvPr>
        </p:nvSpPr>
        <p:spPr>
          <a:xfrm>
            <a:off x="4132925" y="1600200"/>
            <a:ext cx="4572000" cy="4525963"/>
          </a:xfrm>
        </p:spPr>
        <p:txBody>
          <a:bodyPr>
            <a:noAutofit/>
          </a:bodyPr>
          <a:lstStyle/>
          <a:p>
            <a:pPr>
              <a:lnSpc>
                <a:spcPct val="100000"/>
              </a:lnSpc>
            </a:pPr>
            <a:r>
              <a:rPr lang="en-US" sz="1600" dirty="0" smtClean="0"/>
              <a:t>Hospitals must be prepared to continue to give care even in the face of extreme weather. Designing hospitals and critical health care settings for preparedness, energy independence, projected sea level rise and extreme weather needs to become the norm in building design and construction. Consider the following:</a:t>
            </a:r>
          </a:p>
          <a:p>
            <a:pPr marL="285750" indent="-285750">
              <a:lnSpc>
                <a:spcPct val="100000"/>
              </a:lnSpc>
              <a:buClr>
                <a:srgbClr val="8DC700"/>
              </a:buClr>
              <a:buFont typeface="Arial"/>
              <a:buChar char="•"/>
            </a:pPr>
            <a:r>
              <a:rPr lang="en-US" sz="1600" dirty="0" err="1" smtClean="0"/>
              <a:t>Superstorm</a:t>
            </a:r>
            <a:r>
              <a:rPr lang="en-US" sz="1600" dirty="0" smtClean="0"/>
              <a:t> Sandy was the second-costliest hurricane in United States history, with an estimated $70 billion spent on recovery. NYU </a:t>
            </a:r>
            <a:r>
              <a:rPr lang="en-US" sz="1600" dirty="0" err="1" smtClean="0"/>
              <a:t>Langone</a:t>
            </a:r>
            <a:r>
              <a:rPr lang="en-US" sz="1600" dirty="0" smtClean="0"/>
              <a:t> reported $750 million in research losses alone from </a:t>
            </a:r>
            <a:r>
              <a:rPr lang="en-US" sz="1600" dirty="0" err="1" smtClean="0"/>
              <a:t>Superstorm</a:t>
            </a:r>
            <a:r>
              <a:rPr lang="en-US" sz="1600" dirty="0" smtClean="0"/>
              <a:t> Sandy.</a:t>
            </a:r>
          </a:p>
          <a:p>
            <a:pPr marL="285750" indent="-285750">
              <a:lnSpc>
                <a:spcPct val="100000"/>
              </a:lnSpc>
              <a:buClr>
                <a:srgbClr val="8DC700"/>
              </a:buClr>
              <a:buFont typeface="Arial"/>
              <a:buChar char="•"/>
            </a:pPr>
            <a:r>
              <a:rPr lang="en-US" sz="1600" dirty="0" smtClean="0"/>
              <a:t>In 2016, the U.S. had 15 weather-related disaster events (droughts, wildfires, inland floods, severe storms, and a tropical cyclone) totaling over $46 billion in direct costs, and leading to 138 fatalities.</a:t>
            </a:r>
            <a:endParaRPr lang="en-US" sz="1600" dirty="0"/>
          </a:p>
        </p:txBody>
      </p:sp>
    </p:spTree>
    <p:extLst>
      <p:ext uri="{BB962C8B-B14F-4D97-AF65-F5344CB8AC3E}">
        <p14:creationId xmlns:p14="http://schemas.microsoft.com/office/powerpoint/2010/main" val="168613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ort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4734" y="1712786"/>
            <a:ext cx="3429000" cy="3425571"/>
          </a:xfrm>
          <a:prstGeom prst="rect">
            <a:avLst/>
          </a:prstGeom>
        </p:spPr>
      </p:pic>
      <p:sp>
        <p:nvSpPr>
          <p:cNvPr id="2" name="Title 1"/>
          <p:cNvSpPr>
            <a:spLocks noGrp="1"/>
          </p:cNvSpPr>
          <p:nvPr>
            <p:ph type="title"/>
          </p:nvPr>
        </p:nvSpPr>
        <p:spPr/>
        <p:txBody>
          <a:bodyPr>
            <a:normAutofit/>
          </a:bodyPr>
          <a:lstStyle/>
          <a:p>
            <a:r>
              <a:rPr lang="en-US" dirty="0" smtClean="0"/>
              <a:t>TRANSPORTATION</a:t>
            </a:r>
            <a:endParaRPr lang="en-US" dirty="0"/>
          </a:p>
        </p:txBody>
      </p:sp>
      <p:sp>
        <p:nvSpPr>
          <p:cNvPr id="3" name="Content Placeholder 2"/>
          <p:cNvSpPr>
            <a:spLocks noGrp="1"/>
          </p:cNvSpPr>
          <p:nvPr>
            <p:ph idx="1"/>
          </p:nvPr>
        </p:nvSpPr>
        <p:spPr>
          <a:xfrm>
            <a:off x="457208" y="1600200"/>
            <a:ext cx="4724392" cy="4525963"/>
          </a:xfrm>
        </p:spPr>
        <p:txBody>
          <a:bodyPr>
            <a:noAutofit/>
          </a:bodyPr>
          <a:lstStyle/>
          <a:p>
            <a:pPr>
              <a:lnSpc>
                <a:spcPct val="100000"/>
              </a:lnSpc>
            </a:pPr>
            <a:r>
              <a:rPr lang="en-US" sz="1550" dirty="0" smtClean="0"/>
              <a:t>Transportation wields a big footprint for a hospital when you consider the amount of energy that goes into workforce commuting, patient and family travel, and transporting patients, goods and services to and from the hospital. Consider the following: </a:t>
            </a:r>
          </a:p>
          <a:p>
            <a:pPr lvl="1">
              <a:lnSpc>
                <a:spcPct val="100000"/>
              </a:lnSpc>
            </a:pPr>
            <a:r>
              <a:rPr lang="en-US" sz="1550" dirty="0"/>
              <a:t>Currently, 97 percent of vehicles on the </a:t>
            </a:r>
            <a:r>
              <a:rPr lang="en-US" sz="1550" dirty="0" smtClean="0"/>
              <a:t>road today </a:t>
            </a:r>
            <a:r>
              <a:rPr lang="en-US" sz="1550" dirty="0"/>
              <a:t>burn fossil fuel, and the number of </a:t>
            </a:r>
            <a:r>
              <a:rPr lang="en-US" sz="1550" dirty="0" smtClean="0"/>
              <a:t>vehicles worldwide </a:t>
            </a:r>
            <a:r>
              <a:rPr lang="en-US" sz="1550" dirty="0"/>
              <a:t>is on pace to double by 2030. </a:t>
            </a:r>
          </a:p>
          <a:p>
            <a:pPr lvl="1">
              <a:lnSpc>
                <a:spcPct val="100000"/>
              </a:lnSpc>
            </a:pPr>
            <a:r>
              <a:rPr lang="en-US" sz="1550" dirty="0"/>
              <a:t>Transportation is the fastest growing source </a:t>
            </a:r>
            <a:r>
              <a:rPr lang="en-US" sz="1550" dirty="0" smtClean="0"/>
              <a:t>of greenhouse </a:t>
            </a:r>
            <a:r>
              <a:rPr lang="en-US" sz="1550" dirty="0"/>
              <a:t>gas emissions. It comprises </a:t>
            </a:r>
            <a:r>
              <a:rPr lang="en-US" sz="1550" dirty="0" smtClean="0"/>
              <a:t>26 percent </a:t>
            </a:r>
            <a:r>
              <a:rPr lang="en-US" sz="1550" dirty="0"/>
              <a:t>of U.S. greenhouse gas emissions, </a:t>
            </a:r>
            <a:r>
              <a:rPr lang="en-US" sz="1550" dirty="0" smtClean="0"/>
              <a:t>second only </a:t>
            </a:r>
            <a:r>
              <a:rPr lang="en-US" sz="1550" dirty="0"/>
              <a:t>to energy production at 30 percent. </a:t>
            </a:r>
          </a:p>
          <a:p>
            <a:pPr lvl="1">
              <a:lnSpc>
                <a:spcPct val="100000"/>
              </a:lnSpc>
            </a:pPr>
            <a:r>
              <a:rPr lang="en-US" sz="1550" dirty="0"/>
              <a:t>According to the World Health Organization, nine out of 10 people worldwide live in places where air pollution exceeds safe guidelines. This contributes to asthma and respiratory illness, heart disease and stroke, cancer, and traffic injuries.</a:t>
            </a:r>
          </a:p>
        </p:txBody>
      </p:sp>
    </p:spTree>
    <p:extLst>
      <p:ext uri="{BB962C8B-B14F-4D97-AF65-F5344CB8AC3E}">
        <p14:creationId xmlns:p14="http://schemas.microsoft.com/office/powerpoint/2010/main" val="195980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1401</TotalTime>
  <Words>1260</Words>
  <Application>Microsoft Macintosh PowerPoint</Application>
  <PresentationFormat>On-screen Show (4:3)</PresentationFormat>
  <Paragraphs>45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HEALTHIER FOOD</vt:lpstr>
      <vt:lpstr>LEANER ENERGY</vt:lpstr>
      <vt:lpstr>GREENING THE OPERATING ROOM</vt:lpstr>
      <vt:lpstr>ENVIRONMENTALLY PREFERABLE PURCHASING</vt:lpstr>
      <vt:lpstr>LESS WASTE</vt:lpstr>
      <vt:lpstr>CLIMATE RESILIENCE</vt:lpstr>
      <vt:lpstr>TRANSPORTATION</vt:lpstr>
      <vt:lpstr>LEADERSHIP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Conway</dc:creator>
  <cp:lastModifiedBy>Kevin Conway</cp:lastModifiedBy>
  <cp:revision>30</cp:revision>
  <dcterms:created xsi:type="dcterms:W3CDTF">2017-08-08T18:22:01Z</dcterms:created>
  <dcterms:modified xsi:type="dcterms:W3CDTF">2017-08-17T15:33:43Z</dcterms:modified>
</cp:coreProperties>
</file>