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23"/>
  </p:notesMasterIdLst>
  <p:sldIdLst>
    <p:sldId id="256" r:id="rId2"/>
    <p:sldId id="258" r:id="rId3"/>
    <p:sldId id="257" r:id="rId4"/>
    <p:sldId id="280"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4"/>
    <a:srgbClr val="9BC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65" autoAdjust="0"/>
  </p:normalViewPr>
  <p:slideViewPr>
    <p:cSldViewPr snapToGrid="0" snapToObjects="1" showGuides="1">
      <p:cViewPr varScale="1">
        <p:scale>
          <a:sx n="126" d="100"/>
          <a:sy n="126" d="100"/>
        </p:scale>
        <p:origin x="-4208" y="-104"/>
      </p:cViewPr>
      <p:guideLst>
        <p:guide orient="horz" pos="2300"/>
        <p:guide pos="1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D1607-FD68-634A-9EEF-689BBAA78749}" type="datetimeFigureOut">
              <a:rPr lang="en-US" smtClean="0"/>
              <a:pPr/>
              <a:t>3/2/18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050874-08CB-C543-8E6D-A51071E7F923}" type="slidenum">
              <a:rPr lang="en-US" smtClean="0"/>
              <a:pPr/>
              <a:t>‹#›</a:t>
            </a:fld>
            <a:endParaRPr lang="en-US"/>
          </a:p>
        </p:txBody>
      </p:sp>
    </p:spTree>
    <p:extLst>
      <p:ext uri="{BB962C8B-B14F-4D97-AF65-F5344CB8AC3E}">
        <p14:creationId xmlns:p14="http://schemas.microsoft.com/office/powerpoint/2010/main" val="4289887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ncdc.noaa.gov/billion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should be deleted before using</a:t>
            </a:r>
            <a:r>
              <a:rPr lang="en-US" baseline="0" dirty="0" smtClean="0"/>
              <a:t> the presentation.</a:t>
            </a:r>
            <a:endParaRPr lang="en-US" dirty="0" smtClean="0"/>
          </a:p>
          <a:p>
            <a:endParaRPr lang="en-US" dirty="0" smtClean="0"/>
          </a:p>
          <a:p>
            <a:r>
              <a:rPr lang="en-US" sz="1500" dirty="0">
                <a:solidFill>
                  <a:srgbClr val="7030A0"/>
                </a:solidFill>
              </a:rPr>
              <a:t>This presentation was created </a:t>
            </a:r>
            <a:r>
              <a:rPr lang="en-US" sz="1500" u="sng" dirty="0">
                <a:solidFill>
                  <a:srgbClr val="7030A0"/>
                </a:solidFill>
              </a:rPr>
              <a:t>to accompany, not replace</a:t>
            </a:r>
            <a:r>
              <a:rPr lang="en-US" sz="1500" dirty="0">
                <a:solidFill>
                  <a:srgbClr val="7030A0"/>
                </a:solidFill>
              </a:rPr>
              <a:t> Health Care Without Harm’s report, “</a:t>
            </a:r>
            <a:r>
              <a:rPr lang="en-US" sz="1500" i="1" dirty="0">
                <a:solidFill>
                  <a:srgbClr val="7030A0"/>
                </a:solidFill>
              </a:rPr>
              <a:t>Safe haven in the storm: Protecting lives and margins with climate-smart health care</a:t>
            </a:r>
            <a:r>
              <a:rPr lang="en-US" sz="1500" dirty="0">
                <a:solidFill>
                  <a:srgbClr val="7030A0"/>
                </a:solidFill>
              </a:rPr>
              <a:t>.”</a:t>
            </a:r>
          </a:p>
          <a:p>
            <a:endParaRPr lang="en-US" sz="1500" dirty="0">
              <a:solidFill>
                <a:srgbClr val="7030A0"/>
              </a:solidFill>
            </a:endParaRPr>
          </a:p>
          <a:p>
            <a:r>
              <a:rPr lang="en-US" sz="1500" dirty="0">
                <a:solidFill>
                  <a:srgbClr val="7030A0"/>
                </a:solidFill>
              </a:rPr>
              <a:t>Note: Full page images from the report are included to provide a taste, to inspire your audience to read it. </a:t>
            </a:r>
          </a:p>
          <a:p>
            <a:endParaRPr lang="en-US" sz="1500" dirty="0">
              <a:solidFill>
                <a:srgbClr val="7030A0"/>
              </a:solidFill>
            </a:endParaRPr>
          </a:p>
          <a:p>
            <a:r>
              <a:rPr lang="en-US" sz="1100" dirty="0">
                <a:solidFill>
                  <a:srgbClr val="7030A0"/>
                </a:solidFill>
              </a:rPr>
              <a:t>Health Care Without Harm seeks to transform the health sector, without compromising patient safety or care, to be ecologically sustainable, and a leading advocate for environmental health and justice worldwide.  </a:t>
            </a:r>
          </a:p>
          <a:p>
            <a:endParaRPr lang="en-US" sz="1100" dirty="0">
              <a:solidFill>
                <a:srgbClr val="7030A0"/>
              </a:solidFill>
            </a:endParaRPr>
          </a:p>
          <a:p>
            <a:r>
              <a:rPr lang="en-US" sz="1100" dirty="0">
                <a:solidFill>
                  <a:srgbClr val="7030A0"/>
                </a:solidFill>
              </a:rPr>
              <a:t>Practice </a:t>
            </a:r>
            <a:r>
              <a:rPr lang="en-US" sz="1100" dirty="0" err="1">
                <a:solidFill>
                  <a:srgbClr val="7030A0"/>
                </a:solidFill>
              </a:rPr>
              <a:t>Greenhealth</a:t>
            </a:r>
            <a:r>
              <a:rPr lang="en-US" sz="1100" dirty="0">
                <a:solidFill>
                  <a:srgbClr val="7030A0"/>
                </a:solidFill>
              </a:rPr>
              <a:t> is the sector’s leading membership and networking organization advancing sustainable, environmentally preferable practices: a go-to source for information, tools, resources and expert technical support. </a:t>
            </a:r>
          </a:p>
          <a:p>
            <a:endParaRPr lang="en-US" sz="1000" dirty="0">
              <a:solidFill>
                <a:srgbClr val="7030A0"/>
              </a:solidFill>
            </a:endParaRPr>
          </a:p>
          <a:p>
            <a:r>
              <a:rPr lang="en-US" sz="1000" dirty="0">
                <a:solidFill>
                  <a:srgbClr val="7030A0"/>
                </a:solidFill>
              </a:rPr>
              <a:t>The ‘Safe Haven’ Report was made possible thanks in part to support from Barr Foundation, the </a:t>
            </a:r>
            <a:r>
              <a:rPr lang="en-US" sz="1000" dirty="0" err="1">
                <a:solidFill>
                  <a:srgbClr val="7030A0"/>
                </a:solidFill>
              </a:rPr>
              <a:t>Kresge</a:t>
            </a:r>
            <a:r>
              <a:rPr lang="en-US" sz="1000" dirty="0">
                <a:solidFill>
                  <a:srgbClr val="7030A0"/>
                </a:solidFill>
              </a:rPr>
              <a:t> Foundation,  the MacArthur Foundation, the Wallace Global Fund, and PricewaterhouseCoopers Advisory Services LLC</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2</a:t>
            </a:fld>
            <a:endParaRPr lang="en-US"/>
          </a:p>
        </p:txBody>
      </p:sp>
    </p:spTree>
    <p:extLst>
      <p:ext uri="{BB962C8B-B14F-4D97-AF65-F5344CB8AC3E}">
        <p14:creationId xmlns:p14="http://schemas.microsoft.com/office/powerpoint/2010/main" val="392512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a:defRPr/>
            </a:pPr>
            <a:r>
              <a:rPr lang="en-US" sz="1100" dirty="0"/>
              <a:t>(Report page 15) </a:t>
            </a:r>
          </a:p>
          <a:p>
            <a:pPr defTabSz="432465">
              <a:defRPr/>
            </a:pPr>
            <a:r>
              <a:rPr lang="en-US" sz="1100" dirty="0"/>
              <a:t>Effective risk management and up front investments in mitigation and climate resiliency enable smart health systems to come out on top for four reasons, all of which align with mission, public health and community resilience:</a:t>
            </a:r>
          </a:p>
          <a:p>
            <a:pPr marL="216233" indent="-216233">
              <a:buAutoNum type="arabicPeriod"/>
            </a:pPr>
            <a:r>
              <a:rPr lang="en-US" sz="1100" b="1" dirty="0"/>
              <a:t>ROI</a:t>
            </a:r>
            <a:r>
              <a:rPr lang="en-US" sz="1100" dirty="0"/>
              <a:t> - Relatively small investments in hazard mitigation measures can significantly reduce the costs incurred during an extreme weather event. The World Health Organization estimates that the price for retrofitting non-structural items can cost as little as 1% of the value of a hospital, while possibly protecting up to 90% of the hospital’s assets. </a:t>
            </a:r>
          </a:p>
          <a:p>
            <a:pPr marL="216233" indent="-216233">
              <a:buAutoNum type="arabicPeriod"/>
            </a:pPr>
            <a:r>
              <a:rPr lang="en-US" sz="1100" b="1" dirty="0"/>
              <a:t>Fiduciary responsibility</a:t>
            </a:r>
            <a:r>
              <a:rPr lang="en-US" sz="1100" dirty="0"/>
              <a:t>- In many cities and states around the country, resiliency plans are now required. The Centers for Medicare and Medicaid Services (CMS) have finalized the Emergency Preparedness Requirements for Medicare and Medicaid participating providers.</a:t>
            </a:r>
          </a:p>
          <a:p>
            <a:pPr marL="216233" indent="-216233">
              <a:buAutoNum type="arabicPeriod"/>
            </a:pPr>
            <a:r>
              <a:rPr lang="en-US" sz="1100" b="1" dirty="0"/>
              <a:t>Enhanced reputation</a:t>
            </a:r>
            <a:r>
              <a:rPr lang="en-US" sz="1100" dirty="0"/>
              <a:t> - The way a health system responds to or prepares for a crisis situation can have a major impact on its reputation. Organizations who show they were prepared for climate risks and support their communities can benefit from positive media coverage as well as more formal recognition.</a:t>
            </a:r>
          </a:p>
          <a:p>
            <a:pPr marL="216233" indent="-216233" defTabSz="432465">
              <a:buFontTx/>
              <a:buAutoNum type="arabicPeriod"/>
              <a:defRPr/>
            </a:pPr>
            <a:r>
              <a:rPr lang="en-US" sz="1100" b="1" dirty="0"/>
              <a:t>Coverage stability </a:t>
            </a:r>
            <a:r>
              <a:rPr lang="en-US" sz="1100" dirty="0"/>
              <a:t> - Communities that are more resilient to climate impacts have a more stable coverage environment. After an extreme weather event, communities that rebound quickly are more likely to retain patients with employer-sponsored insurance. </a:t>
            </a:r>
            <a:endParaRPr lang="en-US" sz="1100" b="1" dirty="0"/>
          </a:p>
          <a:p>
            <a:pPr defTabSz="432465">
              <a:defRPr/>
            </a:pPr>
            <a:endParaRPr lang="en-US" sz="1100" dirty="0"/>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11</a:t>
            </a:fld>
            <a:endParaRPr lang="en-US"/>
          </a:p>
        </p:txBody>
      </p:sp>
    </p:spTree>
    <p:extLst>
      <p:ext uri="{BB962C8B-B14F-4D97-AF65-F5344CB8AC3E}">
        <p14:creationId xmlns:p14="http://schemas.microsoft.com/office/powerpoint/2010/main" val="99504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 20-21)</a:t>
            </a:r>
          </a:p>
          <a:p>
            <a:r>
              <a:rPr lang="en-US" dirty="0" smtClean="0"/>
              <a:t>2001 – Allison - </a:t>
            </a:r>
            <a:r>
              <a:rPr lang="en-US" sz="1100" dirty="0"/>
              <a:t>Water damage to TMC’s emergency generators and electrical switchgear caused a complete power outage. Staff worked by flashlight and ventilated patients by hand as more than 1,000 patients were evacuated from TMC hospital rooms and intensive care units.</a:t>
            </a:r>
            <a:r>
              <a:rPr lang="en-US" sz="1100" baseline="30000" dirty="0"/>
              <a:t>,</a:t>
            </a:r>
            <a:r>
              <a:rPr lang="en-US" sz="1100" dirty="0"/>
              <a:t> TMC incurred $2 billion in research losses alone, including computer data, tissue samples and research animals. </a:t>
            </a:r>
          </a:p>
          <a:p>
            <a:endParaRPr lang="en-US" sz="1100" dirty="0"/>
          </a:p>
          <a:p>
            <a:r>
              <a:rPr lang="en-US" sz="1100" dirty="0"/>
              <a:t>In the aftermath of Allison, TMC member institutions united in their resolve to learn from the event and invested more than $50 million to upgrade infrastructure with resilient and sustainable design features. </a:t>
            </a:r>
          </a:p>
          <a:p>
            <a:endParaRPr lang="en-US" sz="1100" dirty="0"/>
          </a:p>
          <a:p>
            <a:r>
              <a:rPr lang="en-US" sz="1100" dirty="0"/>
              <a:t>2017 – Harvey - all TMC hospitals and emergency rooms stayed operational</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12</a:t>
            </a:fld>
            <a:endParaRPr lang="en-US"/>
          </a:p>
        </p:txBody>
      </p:sp>
    </p:spTree>
    <p:extLst>
      <p:ext uri="{BB962C8B-B14F-4D97-AF65-F5344CB8AC3E}">
        <p14:creationId xmlns:p14="http://schemas.microsoft.com/office/powerpoint/2010/main" val="181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ages 16-17) </a:t>
            </a:r>
          </a:p>
          <a:p>
            <a:r>
              <a:rPr lang="en-US" dirty="0" smtClean="0"/>
              <a:t>This two-page spread provides a scenario</a:t>
            </a:r>
            <a:r>
              <a:rPr lang="en-US" baseline="0" dirty="0" smtClean="0"/>
              <a:t> analysis of the impacts of a hurricane to show why investing in climate resiliency protects margins. </a:t>
            </a:r>
          </a:p>
          <a:p>
            <a:pPr marL="162175" indent="-162175">
              <a:buFont typeface="Arial" panose="020B0604020202020204" pitchFamily="34" charset="0"/>
              <a:buChar char="•"/>
            </a:pPr>
            <a:r>
              <a:rPr lang="en-US" baseline="0" dirty="0" smtClean="0"/>
              <a:t>In Scenario 1, the hospital has made no investments in climate resiliency. When the hurricane hits, , the facility floods, power is lost and outpatient services are closed for 3 months.</a:t>
            </a:r>
          </a:p>
          <a:p>
            <a:pPr marL="162175" indent="-162175">
              <a:buFont typeface="Arial" panose="020B0604020202020204" pitchFamily="34" charset="0"/>
              <a:buChar char="•"/>
            </a:pPr>
            <a:r>
              <a:rPr lang="en-US" baseline="0" dirty="0" smtClean="0"/>
              <a:t>In Scenario 2, the well-prepared hospital incurs only minor damages.</a:t>
            </a:r>
          </a:p>
          <a:p>
            <a:pPr marL="162175" indent="-162175">
              <a:buFont typeface="Arial" panose="020B0604020202020204" pitchFamily="34" charset="0"/>
              <a:buChar char="•"/>
            </a:pPr>
            <a:endParaRPr lang="en-US" baseline="0" dirty="0" smtClean="0"/>
          </a:p>
          <a:p>
            <a:r>
              <a:rPr lang="en-US" baseline="0" dirty="0" smtClean="0"/>
              <a:t>The bottom line is a net margin difference of $100M.</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13</a:t>
            </a:fld>
            <a:endParaRPr lang="en-US"/>
          </a:p>
        </p:txBody>
      </p:sp>
    </p:spTree>
    <p:extLst>
      <p:ext uri="{BB962C8B-B14F-4D97-AF65-F5344CB8AC3E}">
        <p14:creationId xmlns:p14="http://schemas.microsoft.com/office/powerpoint/2010/main" val="25947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 page 25) </a:t>
            </a:r>
          </a:p>
          <a:p>
            <a:r>
              <a:rPr lang="en-US" sz="1100" b="1" i="1" dirty="0"/>
              <a:t>Climate change is a critical health care and public health issue</a:t>
            </a:r>
            <a:endParaRPr lang="en-US" sz="1100" dirty="0"/>
          </a:p>
          <a:p>
            <a:r>
              <a:rPr lang="en-US" sz="1100" dirty="0"/>
              <a:t>Savvy health care leaders chase down every opportunity to strengthen and protect their operating margins. They capture the cascade of benefits that resiliency provides through four key strategies: </a:t>
            </a:r>
          </a:p>
          <a:p>
            <a:pPr marL="216233" indent="-216233">
              <a:buFont typeface="+mj-lt"/>
              <a:buAutoNum type="arabicPeriod"/>
            </a:pPr>
            <a:r>
              <a:rPr lang="en-US" sz="1100" dirty="0"/>
              <a:t>mitigating extreme weather risks, </a:t>
            </a:r>
          </a:p>
          <a:p>
            <a:pPr marL="216233" indent="-216233">
              <a:buFont typeface="+mj-lt"/>
              <a:buAutoNum type="arabicPeriod"/>
            </a:pPr>
            <a:r>
              <a:rPr lang="en-US" sz="1100" dirty="0"/>
              <a:t>reducing emissions, </a:t>
            </a:r>
          </a:p>
          <a:p>
            <a:pPr marL="216233" indent="-216233">
              <a:buFont typeface="+mj-lt"/>
              <a:buAutoNum type="arabicPeriod"/>
            </a:pPr>
            <a:r>
              <a:rPr lang="en-US" sz="1100" dirty="0"/>
              <a:t>investing in community health, and </a:t>
            </a:r>
          </a:p>
          <a:p>
            <a:pPr marL="216233" indent="-216233">
              <a:buFont typeface="+mj-lt"/>
              <a:buAutoNum type="arabicPeriod"/>
            </a:pPr>
            <a:r>
              <a:rPr lang="en-US" sz="1100" dirty="0"/>
              <a:t>engaging in local, state and federal policy agendas.</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14</a:t>
            </a:fld>
            <a:endParaRPr lang="en-US"/>
          </a:p>
        </p:txBody>
      </p:sp>
    </p:spTree>
    <p:extLst>
      <p:ext uri="{BB962C8B-B14F-4D97-AF65-F5344CB8AC3E}">
        <p14:creationId xmlns:p14="http://schemas.microsoft.com/office/powerpoint/2010/main" val="96123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fontAlgn="base">
              <a:defRPr/>
            </a:pPr>
            <a:r>
              <a:rPr lang="en-US" sz="1100" dirty="0"/>
              <a:t>(Report page 26) </a:t>
            </a:r>
          </a:p>
          <a:p>
            <a:pPr defTabSz="432465" fontAlgn="base">
              <a:defRPr/>
            </a:pPr>
            <a:r>
              <a:rPr lang="en-US" sz="1100" dirty="0"/>
              <a:t>Questions to engage your audience:</a:t>
            </a:r>
          </a:p>
          <a:p>
            <a:pPr marL="216233" indent="-216233" defTabSz="432465" fontAlgn="base">
              <a:buFont typeface="+mj-lt"/>
              <a:buAutoNum type="arabicPeriod"/>
              <a:defRPr/>
            </a:pPr>
            <a:r>
              <a:rPr lang="en-US" sz="1100" dirty="0"/>
              <a:t>What is the state of our current preparedness and vulnerability assessments, and plan for upgrades?</a:t>
            </a:r>
          </a:p>
          <a:p>
            <a:pPr marL="216233" indent="-216233" defTabSz="432465" fontAlgn="base">
              <a:buFont typeface="+mj-lt"/>
              <a:buAutoNum type="arabicPeriod"/>
              <a:defRPr/>
            </a:pPr>
            <a:r>
              <a:rPr lang="en-US" sz="1100" dirty="0"/>
              <a:t>How do we make sure we are communicating fully across our many different relevant departments impacted by climate change?</a:t>
            </a:r>
          </a:p>
          <a:p>
            <a:pPr marL="216233" indent="-216233" fontAlgn="base">
              <a:buFont typeface="+mj-lt"/>
              <a:buAutoNum type="arabicPeriod"/>
            </a:pPr>
            <a:r>
              <a:rPr lang="en-US" sz="1100" dirty="0"/>
              <a:t>What resources are available?</a:t>
            </a:r>
          </a:p>
          <a:p>
            <a:pPr marL="216233" indent="-216233" fontAlgn="base">
              <a:buFont typeface="+mj-lt"/>
              <a:buAutoNum type="arabicPeriod"/>
            </a:pPr>
            <a:r>
              <a:rPr lang="en-US" sz="1100" dirty="0"/>
              <a:t>Who will lead/sponsor this effort?</a:t>
            </a:r>
          </a:p>
          <a:p>
            <a:pPr marL="216233" indent="-216233" defTabSz="432465" fontAlgn="base">
              <a:buFont typeface="+mj-lt"/>
              <a:buAutoNum type="arabicPeriod"/>
              <a:defRPr/>
            </a:pPr>
            <a:r>
              <a:rPr lang="en-US" sz="1100" dirty="0"/>
              <a:t>How are our efforts dependent on outside infrastructure and community? How do we engage our wider community to be prepared and more resilient?</a:t>
            </a:r>
          </a:p>
          <a:p>
            <a:pPr marL="216233" indent="-216233" fontAlgn="base">
              <a:buFont typeface="+mj-lt"/>
              <a:buAutoNum type="arabicPeriod"/>
            </a:pPr>
            <a:endParaRPr lang="en-US" sz="1100" dirty="0"/>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15</a:t>
            </a:fld>
            <a:endParaRPr lang="en-US"/>
          </a:p>
        </p:txBody>
      </p:sp>
    </p:spTree>
    <p:extLst>
      <p:ext uri="{BB962C8B-B14F-4D97-AF65-F5344CB8AC3E}">
        <p14:creationId xmlns:p14="http://schemas.microsoft.com/office/powerpoint/2010/main" val="381827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Link each item to:</a:t>
            </a:r>
          </a:p>
          <a:p>
            <a:pPr lvl="0">
              <a:buFont typeface="Arial" pitchFamily="34" charset="0"/>
              <a:buChar char="•"/>
            </a:pPr>
            <a:r>
              <a:rPr lang="en-US" b="0" dirty="0" smtClean="0"/>
              <a:t> any cost savings</a:t>
            </a:r>
            <a:r>
              <a:rPr lang="en-US" b="0" baseline="0" dirty="0" smtClean="0"/>
              <a:t> </a:t>
            </a:r>
          </a:p>
          <a:p>
            <a:pPr lvl="0">
              <a:buFont typeface="Arial" pitchFamily="34" charset="0"/>
              <a:buChar char="•"/>
            </a:pPr>
            <a:r>
              <a:rPr lang="en-US" b="0" baseline="0" dirty="0" smtClean="0"/>
              <a:t> risk management aspects</a:t>
            </a:r>
          </a:p>
          <a:p>
            <a:pPr lvl="0">
              <a:buFont typeface="Arial" pitchFamily="34" charset="0"/>
              <a:buChar char="•"/>
            </a:pPr>
            <a:r>
              <a:rPr lang="en-US" b="0" baseline="0" dirty="0" smtClean="0"/>
              <a:t> your institutional mission </a:t>
            </a:r>
          </a:p>
          <a:p>
            <a:pPr lvl="0">
              <a:buFont typeface="Arial" pitchFamily="34" charset="0"/>
              <a:buChar char="•"/>
            </a:pPr>
            <a:r>
              <a:rPr lang="en-US" b="0" baseline="0" dirty="0" smtClean="0"/>
              <a:t> existing strategic priorities</a:t>
            </a:r>
            <a:endParaRPr lang="en-US" b="0"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16</a:t>
            </a:fld>
            <a:endParaRPr lang="en-US"/>
          </a:p>
        </p:txBody>
      </p:sp>
    </p:spTree>
    <p:extLst>
      <p:ext uri="{BB962C8B-B14F-4D97-AF65-F5344CB8AC3E}">
        <p14:creationId xmlns:p14="http://schemas.microsoft.com/office/powerpoint/2010/main" val="422349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impossible to overstate the extent to which public policy can limit or facilitate a health system‘s climate-smart options. Federal, regional, state, and municipal actions largely determine what changes can be made to institutional and community infrastructure,</a:t>
            </a:r>
            <a:r>
              <a:rPr lang="en-US" baseline="0" dirty="0" smtClean="0"/>
              <a:t> e.g. p</a:t>
            </a:r>
            <a:r>
              <a:rPr lang="en-US" dirty="0" smtClean="0"/>
              <a:t>ublic</a:t>
            </a:r>
            <a:r>
              <a:rPr lang="en-US" baseline="0" dirty="0" smtClean="0"/>
              <a:t> </a:t>
            </a:r>
            <a:r>
              <a:rPr lang="en-US" dirty="0" smtClean="0"/>
              <a:t>utility departments, energy grid rules, and market structures</a:t>
            </a:r>
            <a:r>
              <a:rPr lang="en-US" baseline="0" dirty="0" smtClean="0"/>
              <a:t> </a:t>
            </a:r>
            <a:r>
              <a:rPr lang="en-US" dirty="0" smtClean="0"/>
              <a:t>all impact energy options. </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17</a:t>
            </a:fld>
            <a:endParaRPr lang="en-US"/>
          </a:p>
        </p:txBody>
      </p:sp>
    </p:spTree>
    <p:extLst>
      <p:ext uri="{BB962C8B-B14F-4D97-AF65-F5344CB8AC3E}">
        <p14:creationId xmlns:p14="http://schemas.microsoft.com/office/powerpoint/2010/main" val="203142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your time to</a:t>
            </a:r>
            <a:r>
              <a:rPr lang="en-US" baseline="0" dirty="0" smtClean="0"/>
              <a:t> shine or leverage this paper to make some asks. Depending on your audience and your current needs, asks may range from seeking leadership/board of trustee sponsorship of making climate resilience a priority, to funding HHS Toolkit vulnerability assessments for your facilities, to having your Green Team include a member from Emergency Preparedness. </a:t>
            </a:r>
          </a:p>
          <a:p>
            <a:endParaRPr lang="en-US" baseline="0" dirty="0" smtClean="0"/>
          </a:p>
          <a:p>
            <a:pPr rtl="0" fontAlgn="base"/>
            <a:r>
              <a:rPr lang="en-US" sz="1100" dirty="0"/>
              <a:t>Ask again:</a:t>
            </a:r>
          </a:p>
          <a:p>
            <a:pPr rtl="0" fontAlgn="base"/>
            <a:r>
              <a:rPr lang="en-US" sz="1100" dirty="0"/>
              <a:t>What resources are available, or could be found?</a:t>
            </a:r>
          </a:p>
          <a:p>
            <a:pPr rtl="0" fontAlgn="base"/>
            <a:r>
              <a:rPr lang="en-US" sz="1100" dirty="0"/>
              <a:t>Who will lead/sponsor this effort?</a:t>
            </a:r>
          </a:p>
          <a:p>
            <a:r>
              <a:rPr lang="en-US" dirty="0" smtClean="0"/>
              <a:t>Which</a:t>
            </a:r>
            <a:r>
              <a:rPr lang="en-US" baseline="0" dirty="0" smtClean="0"/>
              <a:t> departments will contribute/be involved?</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18</a:t>
            </a:fld>
            <a:endParaRPr lang="en-US"/>
          </a:p>
        </p:txBody>
      </p:sp>
    </p:spTree>
    <p:extLst>
      <p:ext uri="{BB962C8B-B14F-4D97-AF65-F5344CB8AC3E}">
        <p14:creationId xmlns:p14="http://schemas.microsoft.com/office/powerpoint/2010/main" val="307430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solidFill>
                  <a:srgbClr val="FF0000"/>
                </a:solidFill>
              </a:rPr>
              <a:t>Optional: add any key regional or local resources</a:t>
            </a:r>
            <a:endParaRPr lang="en-US" b="0"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19</a:t>
            </a:fld>
            <a:endParaRPr lang="en-US"/>
          </a:p>
        </p:txBody>
      </p:sp>
    </p:spTree>
    <p:extLst>
      <p:ext uri="{BB962C8B-B14F-4D97-AF65-F5344CB8AC3E}">
        <p14:creationId xmlns:p14="http://schemas.microsoft.com/office/powerpoint/2010/main" val="103688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If you have used this slide deck and would be interested in sharing information to help build the wider business case, please share your customized slides with Health Care Without Harm.</a:t>
            </a:r>
          </a:p>
          <a:p>
            <a:endParaRPr lang="en-US" dirty="0" smtClean="0">
              <a:solidFill>
                <a:srgbClr val="FF0000"/>
              </a:solidFill>
            </a:endParaRPr>
          </a:p>
          <a:p>
            <a:r>
              <a:rPr lang="en-US" dirty="0" smtClean="0">
                <a:solidFill>
                  <a:srgbClr val="FF0000"/>
                </a:solidFill>
              </a:rPr>
              <a:t>We will only use data anonymously or in aggregate unless you indicate that you are interested in being featured as a case study. </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20</a:t>
            </a:fld>
            <a:endParaRPr lang="en-US"/>
          </a:p>
        </p:txBody>
      </p:sp>
    </p:spTree>
    <p:extLst>
      <p:ext uri="{BB962C8B-B14F-4D97-AF65-F5344CB8AC3E}">
        <p14:creationId xmlns:p14="http://schemas.microsoft.com/office/powerpoint/2010/main" val="313221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paper focuses on the health impacts and costs for hospitals related to extreme</a:t>
            </a:r>
            <a:r>
              <a:rPr lang="en-US" sz="1200" kern="1200" baseline="0" dirty="0" smtClean="0">
                <a:solidFill>
                  <a:schemeClr val="tx1"/>
                </a:solidFill>
                <a:effectLst/>
                <a:latin typeface="+mn-lt"/>
                <a:ea typeface="+mn-ea"/>
                <a:cs typeface="+mn-cs"/>
              </a:rPr>
              <a:t> weather events.  However, c</a:t>
            </a:r>
            <a:r>
              <a:rPr lang="en-US" sz="1200" kern="1200" dirty="0" smtClean="0">
                <a:solidFill>
                  <a:schemeClr val="tx1"/>
                </a:solidFill>
                <a:effectLst/>
                <a:latin typeface="+mn-lt"/>
                <a:ea typeface="+mn-ea"/>
                <a:cs typeface="+mn-cs"/>
              </a:rPr>
              <a:t>limate change influences human health and disease in numerous ways. Health effects include increased respiratory and cardiovascular disease, injuries and premature deaths related to extreme weather events, changes in the prevalence and geographical distribution of food- and water-borne illnesses and other infectious diseases, and threats to mental health (</a:t>
            </a:r>
            <a:r>
              <a:rPr lang="en-US" sz="1200" kern="1200" dirty="0" err="1" smtClean="0">
                <a:solidFill>
                  <a:schemeClr val="tx1"/>
                </a:solidFill>
                <a:effectLst/>
                <a:latin typeface="+mn-lt"/>
                <a:ea typeface="+mn-ea"/>
                <a:cs typeface="+mn-cs"/>
              </a:rPr>
              <a:t>cdc.gov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climateandhealth</a:t>
            </a:r>
            <a:r>
              <a:rPr lang="en-US" sz="1200" kern="1200" dirty="0" smtClean="0">
                <a:solidFill>
                  <a:schemeClr val="tx1"/>
                </a:solidFill>
                <a:effectLst/>
                <a:latin typeface="+mn-lt"/>
                <a:ea typeface="+mn-ea"/>
                <a:cs typeface="+mn-cs"/>
              </a:rPr>
              <a:t>).</a:t>
            </a:r>
            <a:endParaRPr lang="en-US" dirty="0" smtClean="0"/>
          </a:p>
          <a:p>
            <a:endParaRPr lang="en-US" dirty="0" smtClean="0"/>
          </a:p>
          <a:p>
            <a:r>
              <a:rPr lang="en-US" dirty="0" smtClean="0"/>
              <a:t>Add</a:t>
            </a:r>
            <a:r>
              <a:rPr lang="en-US" baseline="0" dirty="0" smtClean="0"/>
              <a:t> a quote from one of your clinicians about impacts they’ve seen in their patients, stats on local health impacts, etc.</a:t>
            </a:r>
            <a:endParaRPr lang="en-US" dirty="0"/>
          </a:p>
        </p:txBody>
      </p:sp>
      <p:sp>
        <p:nvSpPr>
          <p:cNvPr id="4" name="Slide Number Placeholder 3"/>
          <p:cNvSpPr>
            <a:spLocks noGrp="1"/>
          </p:cNvSpPr>
          <p:nvPr>
            <p:ph type="sldNum" sz="quarter" idx="10"/>
          </p:nvPr>
        </p:nvSpPr>
        <p:spPr/>
        <p:txBody>
          <a:bodyPr/>
          <a:lstStyle/>
          <a:p>
            <a:fld id="{8F050874-08CB-C543-8E6D-A51071E7F92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defTabSz="432465">
              <a:buClr>
                <a:srgbClr val="008000"/>
              </a:buClr>
              <a:defRPr/>
            </a:pPr>
            <a:r>
              <a:rPr lang="en-US" dirty="0" smtClean="0"/>
              <a:t>Climate change impacts not only health, but also health care delivery. </a:t>
            </a:r>
          </a:p>
          <a:p>
            <a:pPr defTabSz="432465">
              <a:buClr>
                <a:srgbClr val="008000"/>
              </a:buClr>
              <a:defRPr/>
            </a:pPr>
            <a:endParaRPr lang="en-US" sz="1100" dirty="0"/>
          </a:p>
          <a:p>
            <a:pPr defTabSz="432465">
              <a:buClr>
                <a:srgbClr val="008000"/>
              </a:buClr>
              <a:defRPr/>
            </a:pPr>
            <a:r>
              <a:rPr lang="en-US" sz="1100" dirty="0"/>
              <a:t>The </a:t>
            </a:r>
            <a:r>
              <a:rPr lang="en-US" sz="1100" u="sng" dirty="0">
                <a:hlinkClick r:id="rId3"/>
              </a:rPr>
              <a:t>yearly average for U.S. extreme weather events costing over $1 billion</a:t>
            </a:r>
            <a:r>
              <a:rPr lang="en-US" sz="1100" dirty="0"/>
              <a:t> has shot up from a historic 5.5 events in 2012 to 10.5 events in 2016. Health care has suffered billions in uncompensated losses, plus </a:t>
            </a:r>
            <a:r>
              <a:rPr lang="en-US" dirty="0" smtClean="0"/>
              <a:t>the costs of increased disease,</a:t>
            </a:r>
            <a:r>
              <a:rPr lang="en-US" baseline="0" dirty="0" smtClean="0"/>
              <a:t> injury, and mental health problems</a:t>
            </a:r>
            <a:r>
              <a:rPr lang="en-US" sz="1100" dirty="0"/>
              <a:t>.  2017’s events’ costs are still being calculated, but new records will likely be set. </a:t>
            </a:r>
          </a:p>
          <a:p>
            <a:pPr defTabSz="432465">
              <a:buClr>
                <a:srgbClr val="008000"/>
              </a:buClr>
              <a:defRPr/>
            </a:pPr>
            <a:endParaRPr lang="en-US" sz="1100" dirty="0"/>
          </a:p>
          <a:p>
            <a:pPr>
              <a:buClr>
                <a:srgbClr val="008000"/>
              </a:buClr>
            </a:pPr>
            <a:r>
              <a:rPr lang="en-US" dirty="0" smtClean="0">
                <a:ea typeface="ＭＳ Ｐゴシック" pitchFamily="-109" charset="-128"/>
              </a:rPr>
              <a:t>Hospitals need to be the last building standing but recent</a:t>
            </a:r>
            <a:r>
              <a:rPr lang="en-US" baseline="0" dirty="0" smtClean="0">
                <a:ea typeface="ＭＳ Ｐゴシック" pitchFamily="-109" charset="-128"/>
              </a:rPr>
              <a:t> events demonstrate they are often more vulnerable than leaders think, and </a:t>
            </a:r>
            <a:r>
              <a:rPr lang="en-US" dirty="0" smtClean="0">
                <a:ea typeface="ＭＳ Ｐゴシック" pitchFamily="-109" charset="-128"/>
              </a:rPr>
              <a:t>they are highly dependent on community infrastructure for continuing services.</a:t>
            </a:r>
          </a:p>
          <a:p>
            <a:endParaRPr lang="en-US" dirty="0">
              <a:latin typeface="Corbel" pitchFamily="-109" charset="0"/>
              <a:ea typeface="ＭＳ Ｐゴシック" pitchFamily="-109"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77506E91-59E8-49FC-8442-DD160CA8A607}" type="slidenum">
              <a:rPr lang="en-US" smtClean="0"/>
              <a:pPr/>
              <a:t>4</a:t>
            </a:fld>
            <a:endParaRPr lang="en-US"/>
          </a:p>
        </p:txBody>
      </p:sp>
    </p:spTree>
    <p:extLst>
      <p:ext uri="{BB962C8B-B14F-4D97-AF65-F5344CB8AC3E}">
        <p14:creationId xmlns:p14="http://schemas.microsoft.com/office/powerpoint/2010/main" val="406521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Lancet and many other reports have examined the health and societal cost impacts of climate change. This report brings the clinical and facility cost impacts down to a health system level, looking especially at margins.</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5</a:t>
            </a:fld>
            <a:endParaRPr lang="en-US"/>
          </a:p>
        </p:txBody>
      </p:sp>
    </p:spTree>
    <p:extLst>
      <p:ext uri="{BB962C8B-B14F-4D97-AF65-F5344CB8AC3E}">
        <p14:creationId xmlns:p14="http://schemas.microsoft.com/office/powerpoint/2010/main" val="7755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a:t>
            </a:r>
            <a:r>
              <a:rPr lang="en-US" baseline="0" dirty="0" smtClean="0"/>
              <a:t> in impact on margin</a:t>
            </a:r>
          </a:p>
          <a:p>
            <a:r>
              <a:rPr lang="en-US" baseline="0" dirty="0" smtClean="0"/>
              <a:t>Good data, short case studies</a:t>
            </a:r>
          </a:p>
          <a:p>
            <a:endParaRPr lang="en-US" baseline="0" dirty="0" smtClean="0"/>
          </a:p>
          <a:p>
            <a:r>
              <a:rPr lang="en-US" dirty="0" smtClean="0"/>
              <a:t>Four-pronged approach:</a:t>
            </a:r>
          </a:p>
          <a:p>
            <a:pPr marL="216233" indent="-216233">
              <a:buFont typeface="+mj-lt"/>
              <a:buAutoNum type="arabicPeriod"/>
            </a:pPr>
            <a:r>
              <a:rPr lang="en-US" sz="1100" dirty="0"/>
              <a:t>Prepare for extreme weather risks, </a:t>
            </a:r>
          </a:p>
          <a:p>
            <a:pPr marL="216233" indent="-216233">
              <a:buFont typeface="+mj-lt"/>
              <a:buAutoNum type="arabicPeriod"/>
            </a:pPr>
            <a:r>
              <a:rPr lang="en-US" sz="1100" dirty="0"/>
              <a:t>Reduce emissions, </a:t>
            </a:r>
          </a:p>
          <a:p>
            <a:pPr marL="216233" indent="-216233">
              <a:buFont typeface="+mj-lt"/>
              <a:buAutoNum type="arabicPeriod"/>
            </a:pPr>
            <a:r>
              <a:rPr lang="en-US" sz="1100" dirty="0"/>
              <a:t>Invest in community health, and </a:t>
            </a:r>
          </a:p>
          <a:p>
            <a:pPr marL="216233" indent="-216233">
              <a:buFont typeface="+mj-lt"/>
              <a:buAutoNum type="arabicPeriod"/>
            </a:pPr>
            <a:r>
              <a:rPr lang="en-US" sz="1100" dirty="0"/>
              <a:t>Engage in local, state and federal policy agendas.</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6</a:t>
            </a:fld>
            <a:endParaRPr lang="en-US"/>
          </a:p>
        </p:txBody>
      </p:sp>
    </p:spTree>
    <p:extLst>
      <p:ext uri="{BB962C8B-B14F-4D97-AF65-F5344CB8AC3E}">
        <p14:creationId xmlns:p14="http://schemas.microsoft.com/office/powerpoint/2010/main" val="15135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 page 4) </a:t>
            </a:r>
          </a:p>
          <a:p>
            <a:r>
              <a:rPr lang="en-US" sz="1100" dirty="0"/>
              <a:t>This graphic is part of a two-page spread. It first lays out the risks of being ill-prepared for an extreme weather event and then shows the areas of cost impact.</a:t>
            </a:r>
          </a:p>
          <a:p>
            <a:endParaRPr lang="en-US" sz="1100" dirty="0"/>
          </a:p>
          <a:p>
            <a:r>
              <a:rPr lang="en-US" sz="1100" dirty="0"/>
              <a:t>Four categories of extreme weather events are addressed – severe storms, flooding, extreme temperatures, and wildfires. The graphic shows the effects of the event, the health consequences and the community disruption. </a:t>
            </a:r>
          </a:p>
          <a:p>
            <a:endParaRPr lang="en-US" sz="1100" dirty="0"/>
          </a:p>
          <a:p>
            <a:r>
              <a:rPr lang="en-US" sz="1100" dirty="0"/>
              <a:t>For instance, wildfires lead to poor air quality and population displacement, which result in asthma exacerbations and mental health consequences.</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7</a:t>
            </a:fld>
            <a:endParaRPr lang="en-US"/>
          </a:p>
        </p:txBody>
      </p:sp>
    </p:spTree>
    <p:extLst>
      <p:ext uri="{BB962C8B-B14F-4D97-AF65-F5344CB8AC3E}">
        <p14:creationId xmlns:p14="http://schemas.microsoft.com/office/powerpoint/2010/main" val="68923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a:defRPr/>
            </a:pPr>
            <a:r>
              <a:rPr lang="en-US" sz="1100" dirty="0"/>
              <a:t>(Report page 5) </a:t>
            </a:r>
          </a:p>
          <a:p>
            <a:pPr defTabSz="432465">
              <a:defRPr/>
            </a:pPr>
            <a:r>
              <a:rPr lang="en-US" sz="1100" dirty="0"/>
              <a:t>This is the graphic summary of the costs of being ill-prepared for an extreme weather event. It shows the costs of disruption, and the increased costs and reduced revenue associated with an extreme weather event. All of these areas have a negative impact on margins. For instance, there are the immediate impacts on operations of closures and patient evacuations. There are increased operating costs related to staffing and power usage. And then there is the loss of revenue associated with cancelled elective appointments and treatment of uninsured and under-insured patients who are more likely to be adversely impact by the extreme weather events.</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8</a:t>
            </a:fld>
            <a:endParaRPr lang="en-US"/>
          </a:p>
        </p:txBody>
      </p:sp>
    </p:spTree>
    <p:extLst>
      <p:ext uri="{BB962C8B-B14F-4D97-AF65-F5344CB8AC3E}">
        <p14:creationId xmlns:p14="http://schemas.microsoft.com/office/powerpoint/2010/main" val="58475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most damaging, well-publicized, and expensive events are often storms and floods, but all regions are at risk, whether through extreme heat, wildfire, drought, or severe winter storms. 2017 events – including multiple hurricanes and wildfires – foreshadow increasing harm, fatalities, financial damage, and displaced populations.</a:t>
            </a:r>
          </a:p>
          <a:p>
            <a:endParaRPr lang="en-US" sz="1100" dirty="0"/>
          </a:p>
          <a:p>
            <a:pPr rtl="0" fontAlgn="base"/>
            <a:r>
              <a:rPr lang="en-US" sz="1100" dirty="0"/>
              <a:t>Research shows many health care systems are </a:t>
            </a:r>
            <a:r>
              <a:rPr lang="en-US" sz="1100" b="1" dirty="0"/>
              <a:t>not yet</a:t>
            </a:r>
            <a:r>
              <a:rPr lang="en-US" sz="1100" dirty="0"/>
              <a:t>:</a:t>
            </a:r>
          </a:p>
          <a:p>
            <a:pPr marL="216233" indent="-216233" fontAlgn="base">
              <a:buFont typeface="+mj-lt"/>
              <a:buAutoNum type="arabicPeriod"/>
            </a:pPr>
            <a:r>
              <a:rPr lang="en-US" sz="1100" dirty="0"/>
              <a:t>putting a 'climate lens' on their emergency preparedness and emergency medicine planning;</a:t>
            </a:r>
          </a:p>
          <a:p>
            <a:pPr marL="216233" indent="-216233" fontAlgn="base">
              <a:buFont typeface="+mj-lt"/>
              <a:buAutoNum type="arabicPeriod"/>
            </a:pPr>
            <a:r>
              <a:rPr lang="en-US" sz="1100" dirty="0"/>
              <a:t>not tracking/accounting for the impacts in a systematic way. (How can leaders practice good risk management if they don’t have the numbers?);</a:t>
            </a:r>
          </a:p>
          <a:p>
            <a:pPr marL="216233" indent="-216233" fontAlgn="base">
              <a:buFont typeface="+mj-lt"/>
              <a:buAutoNum type="arabicPeriod"/>
            </a:pPr>
            <a:r>
              <a:rPr lang="en-US" sz="1100" dirty="0"/>
              <a:t>assessing how government policy related to resilience, energy, water, buildings, transportation, and other infrastructure impact health systems' ability to prepare and respond;</a:t>
            </a:r>
          </a:p>
          <a:p>
            <a:pPr marL="216233" indent="-216233" fontAlgn="base">
              <a:buFont typeface="+mj-lt"/>
              <a:buAutoNum type="arabicPeriod"/>
            </a:pPr>
            <a:r>
              <a:rPr lang="en-US" sz="1100" dirty="0"/>
              <a:t>educating and authorizing their communications and government affairs personnel to engage policy makers on such issues, even though government policy and programs have enormous influence on health care’s options for climate action. M</a:t>
            </a:r>
            <a:r>
              <a:rPr lang="en-US" sz="1100" dirty="0">
                <a:solidFill>
                  <a:srgbClr val="FF0000"/>
                </a:solidFill>
              </a:rPr>
              <a:t>ost governmental policy-makers fail to connect the dots between climate, resilience, health impacts and health care cost containment.</a:t>
            </a:r>
          </a:p>
          <a:p>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9</a:t>
            </a:fld>
            <a:endParaRPr lang="en-US"/>
          </a:p>
        </p:txBody>
      </p:sp>
    </p:spTree>
    <p:extLst>
      <p:ext uri="{BB962C8B-B14F-4D97-AF65-F5344CB8AC3E}">
        <p14:creationId xmlns:p14="http://schemas.microsoft.com/office/powerpoint/2010/main" val="138714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a:t>
            </a:r>
            <a:r>
              <a:rPr lang="en-US" baseline="0" dirty="0" smtClean="0"/>
              <a:t> p</a:t>
            </a:r>
            <a:r>
              <a:rPr lang="en-US" dirty="0" smtClean="0"/>
              <a:t>age 10) </a:t>
            </a:r>
          </a:p>
          <a:p>
            <a:r>
              <a:rPr lang="en-US" dirty="0" smtClean="0"/>
              <a:t>Two case studies are presented in the section on the “Costs of being ill-prepared:” NYU </a:t>
            </a:r>
            <a:r>
              <a:rPr lang="en-US" dirty="0" err="1" smtClean="0"/>
              <a:t>Langone’s</a:t>
            </a:r>
            <a:r>
              <a:rPr lang="en-US" dirty="0" smtClean="0"/>
              <a:t> experience in Superstorm Sandy in 2012 and the impact on Mercy Joplin from</a:t>
            </a:r>
            <a:r>
              <a:rPr lang="en-US" baseline="0" dirty="0" smtClean="0"/>
              <a:t> a 2011 tornado.</a:t>
            </a:r>
          </a:p>
          <a:p>
            <a:endParaRPr lang="en-US" baseline="0" dirty="0" smtClean="0"/>
          </a:p>
          <a:p>
            <a:r>
              <a:rPr lang="en-US" baseline="0" dirty="0" smtClean="0"/>
              <a:t>NYU </a:t>
            </a:r>
            <a:r>
              <a:rPr lang="en-US" baseline="0" dirty="0" err="1" smtClean="0"/>
              <a:t>Langone</a:t>
            </a:r>
            <a:r>
              <a:rPr lang="en-US" baseline="0" dirty="0" smtClean="0"/>
              <a:t> lost over $700M in research value alone.</a:t>
            </a:r>
            <a:endParaRPr lang="en-US" dirty="0"/>
          </a:p>
        </p:txBody>
      </p:sp>
      <p:sp>
        <p:nvSpPr>
          <p:cNvPr id="4" name="Slide Number Placeholder 3"/>
          <p:cNvSpPr>
            <a:spLocks noGrp="1"/>
          </p:cNvSpPr>
          <p:nvPr>
            <p:ph type="sldNum" sz="quarter" idx="10"/>
          </p:nvPr>
        </p:nvSpPr>
        <p:spPr/>
        <p:txBody>
          <a:bodyPr/>
          <a:lstStyle/>
          <a:p>
            <a:fld id="{012C940B-092E-8E43-9BFB-9750FB5CA25F}" type="slidenum">
              <a:rPr lang="en-US" smtClean="0"/>
              <a:pPr/>
              <a:t>10</a:t>
            </a:fld>
            <a:endParaRPr lang="en-US"/>
          </a:p>
        </p:txBody>
      </p:sp>
    </p:spTree>
    <p:extLst>
      <p:ext uri="{BB962C8B-B14F-4D97-AF65-F5344CB8AC3E}">
        <p14:creationId xmlns:p14="http://schemas.microsoft.com/office/powerpoint/2010/main" val="291650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882E0C-46B1-224F-80F3-3349FE25F9FF}" type="datetimeFigureOut">
              <a:rPr lang="en-US" smtClean="0"/>
              <a:pPr/>
              <a:t>3/2/18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pic>
        <p:nvPicPr>
          <p:cNvPr id="9" name="Picture 8" descr="hcwh.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3800" y="5383248"/>
            <a:ext cx="1298126" cy="132584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2E0C-46B1-224F-80F3-3349FE25F9FF}" type="datetimeFigureOut">
              <a:rPr lang="en-US" smtClean="0"/>
              <a:pPr/>
              <a:t>3/2/18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882E0C-46B1-224F-80F3-3349FE25F9FF}" type="datetimeFigureOut">
              <a:rPr lang="en-US" smtClean="0"/>
              <a:pPr/>
              <a:t>3/2/18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82E0C-46B1-224F-80F3-3349FE25F9FF}" type="datetimeFigureOut">
              <a:rPr lang="en-US" smtClean="0"/>
              <a:pPr/>
              <a:t>3/2/18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pic>
        <p:nvPicPr>
          <p:cNvPr id="7" name="Picture 6" descr="hcwh.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3900" y="6083692"/>
            <a:ext cx="685800" cy="70044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4F8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rgbClr val="9BCD65"/>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82E0C-46B1-224F-80F3-3349FE25F9FF}" type="datetimeFigureOut">
              <a:rPr lang="en-US" smtClean="0"/>
              <a:pPr/>
              <a:t>3/2/18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EFB89-48FF-EB40-9F6B-23543E33D8AD}"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882E0C-46B1-224F-80F3-3349FE25F9FF}" type="datetimeFigureOut">
              <a:rPr lang="en-US" smtClean="0"/>
              <a:pPr/>
              <a:t>3/2/18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9BCD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9BCD6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882E0C-46B1-224F-80F3-3349FE25F9FF}" type="datetimeFigureOut">
              <a:rPr lang="en-US" smtClean="0"/>
              <a:pPr/>
              <a:t>3/2/18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EFB89-48FF-EB40-9F6B-23543E33D8A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rgbClr val="004F8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82E0C-46B1-224F-80F3-3349FE25F9FF}" type="datetimeFigureOut">
              <a:rPr lang="en-US" smtClean="0"/>
              <a:pPr/>
              <a:t>3/2/18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82E0C-46B1-224F-80F3-3349FE25F9FF}" type="datetimeFigureOut">
              <a:rPr lang="en-US" smtClean="0"/>
              <a:pPr/>
              <a:t>3/2/18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2E0C-46B1-224F-80F3-3349FE25F9FF}" type="datetimeFigureOut">
              <a:rPr lang="en-US" smtClean="0"/>
              <a:pPr/>
              <a:t>3/2/18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82E0C-46B1-224F-80F3-3349FE25F9FF}" type="datetimeFigureOut">
              <a:rPr lang="en-US" smtClean="0"/>
              <a:pPr/>
              <a:t>3/2/18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EFB89-48FF-EB40-9F6B-23543E33D8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rgbClr val="9BC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1882E0C-46B1-224F-80F3-3349FE25F9FF}" type="datetimeFigureOut">
              <a:rPr lang="en-US" smtClean="0"/>
              <a:pPr/>
              <a:t>3/2/18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96EFB89-48FF-EB40-9F6B-23543E33D8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spcBef>
          <a:spcPct val="0"/>
        </a:spcBef>
        <a:buNone/>
        <a:defRPr sz="4000" kern="1200" spc="-100" baseline="0">
          <a:solidFill>
            <a:srgbClr val="004F84"/>
          </a:solidFill>
          <a:latin typeface="+mj-lt"/>
          <a:ea typeface="+mj-ea"/>
          <a:cs typeface="+mj-cs"/>
        </a:defRPr>
      </a:lvl1pPr>
    </p:titleStyle>
    <p:bodyStyle>
      <a:lvl1pPr marL="182880" indent="-182880" algn="l" defTabSz="914400" rtl="0" eaLnBrk="1" latinLnBrk="0" hangingPunct="1">
        <a:spcBef>
          <a:spcPct val="20000"/>
        </a:spcBef>
        <a:buClr>
          <a:srgbClr val="9BCD65"/>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rgbClr val="9BCD65"/>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rgbClr val="9BCD65"/>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rgbClr val="9BCD65"/>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rgbClr val="9BCD65"/>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noharm-uscanada.org/healthcareclimatecouncil" TargetMode="External"/><Relationship Id="rId4" Type="http://schemas.openxmlformats.org/officeDocument/2006/relationships/hyperlink" Target="https://medsocietiesforclimatehealth.or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noharm-uscanada.org/safehaven" TargetMode="External"/><Relationship Id="rId4" Type="http://schemas.openxmlformats.org/officeDocument/2006/relationships/hyperlink" Target="https://noharm-uscanada.org/" TargetMode="External"/><Relationship Id="rId5" Type="http://schemas.openxmlformats.org/officeDocument/2006/relationships/hyperlink" Target="https://practicegreenhealth.org/" TargetMode="External"/><Relationship Id="rId6" Type="http://schemas.openxmlformats.org/officeDocument/2006/relationships/hyperlink" Target="https://noharm-uscanada.org/healthcareclimatecouncil" TargetMode="External"/><Relationship Id="rId7" Type="http://schemas.openxmlformats.org/officeDocument/2006/relationships/hyperlink" Target="https://noharm-uscanada.org/Boston"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s://noharm-uscanada.org/safehaven" TargetMode="External"/><Relationship Id="rId4" Type="http://schemas.openxmlformats.org/officeDocument/2006/relationships/hyperlink" Target="https://practicegreenhealth.or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75008" y="3909100"/>
            <a:ext cx="4704287" cy="824212"/>
          </a:xfrm>
        </p:spPr>
        <p:txBody>
          <a:bodyPr>
            <a:normAutofit/>
          </a:bodyPr>
          <a:lstStyle/>
          <a:p>
            <a:r>
              <a:rPr lang="en-US" sz="1600" dirty="0" smtClean="0"/>
              <a:t>A new report produced in </a:t>
            </a:r>
            <a:r>
              <a:rPr lang="en-US" sz="1600" dirty="0"/>
              <a:t>collaboration with PricewaterhouseCoopers Advisory Services LLC </a:t>
            </a:r>
          </a:p>
        </p:txBody>
      </p:sp>
      <p:pic>
        <p:nvPicPr>
          <p:cNvPr id="7" name="Picture 6" descr="safe have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376" y="1559380"/>
            <a:ext cx="7644366" cy="1032682"/>
          </a:xfrm>
          <a:prstGeom prst="rect">
            <a:avLst/>
          </a:prstGeom>
        </p:spPr>
      </p:pic>
      <p:pic>
        <p:nvPicPr>
          <p:cNvPr id="8" name="Picture 7" descr="PwC_fl_4cp.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328" y="5328073"/>
            <a:ext cx="1628440" cy="1238532"/>
          </a:xfrm>
          <a:prstGeom prst="rect">
            <a:avLst/>
          </a:prstGeom>
        </p:spPr>
      </p:pic>
      <p:cxnSp>
        <p:nvCxnSpPr>
          <p:cNvPr id="9" name="Straight Connector 8"/>
          <p:cNvCxnSpPr/>
          <p:nvPr/>
        </p:nvCxnSpPr>
        <p:spPr>
          <a:xfrm>
            <a:off x="685800" y="2812342"/>
            <a:ext cx="7848600" cy="1588"/>
          </a:xfrm>
          <a:prstGeom prst="line">
            <a:avLst/>
          </a:prstGeom>
          <a:ln w="19050">
            <a:solidFill>
              <a:srgbClr val="9BCD65"/>
            </a:solidFill>
          </a:ln>
        </p:spPr>
        <p:style>
          <a:lnRef idx="1">
            <a:schemeClr val="accent1"/>
          </a:lnRef>
          <a:fillRef idx="0">
            <a:schemeClr val="accent1"/>
          </a:fillRef>
          <a:effectRef idx="0">
            <a:schemeClr val="accent1"/>
          </a:effectRef>
          <a:fontRef idx="minor">
            <a:schemeClr val="tx1"/>
          </a:fontRef>
        </p:style>
      </p:cxnSp>
      <p:pic>
        <p:nvPicPr>
          <p:cNvPr id="10" name="Picture 9" descr="Cove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75" y="3021025"/>
            <a:ext cx="2652892" cy="3433154"/>
          </a:xfrm>
          <a:prstGeom prst="rect">
            <a:avLst/>
          </a:prstGeom>
          <a:ln w="3175" cmpd="sng">
            <a:solidFill>
              <a:schemeClr val="tx1"/>
            </a:solidFill>
          </a:ln>
          <a:effectLst>
            <a:outerShdw blurRad="50800" dist="38100" dir="2700000" algn="tl" rotWithShape="0">
              <a:prstClr val="black">
                <a:alpha val="40000"/>
              </a:prstClr>
            </a:outerShdw>
          </a:effectLst>
        </p:spPr>
      </p:pic>
      <p:sp>
        <p:nvSpPr>
          <p:cNvPr id="11" name="Text Placeholder 4"/>
          <p:cNvSpPr txBox="1">
            <a:spLocks/>
          </p:cNvSpPr>
          <p:nvPr/>
        </p:nvSpPr>
        <p:spPr>
          <a:xfrm>
            <a:off x="4841734" y="598399"/>
            <a:ext cx="4073665" cy="948906"/>
          </a:xfrm>
          <a:prstGeom prst="rect">
            <a:avLst/>
          </a:prstGeom>
          <a:solidFill>
            <a:srgbClr val="FFFF00"/>
          </a:solidFill>
        </p:spPr>
        <p:txBody>
          <a:bodyPr vert="horz" lIns="91440" tIns="45720" rIns="91440" bIns="45720" rtlCol="0">
            <a:noAutofit/>
          </a:bodyPr>
          <a:lstStyle>
            <a:lvl1pPr marL="0" indent="0" algn="l" defTabSz="914400" rtl="0" eaLnBrk="1" latinLnBrk="0" hangingPunct="1">
              <a:spcBef>
                <a:spcPct val="20000"/>
              </a:spcBef>
              <a:buClr>
                <a:srgbClr val="9BCD65"/>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rgbClr val="9BCD65"/>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9BCD65"/>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9BCD65"/>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9BCD65"/>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n-US" sz="1400" dirty="0" smtClean="0">
                <a:solidFill>
                  <a:srgbClr val="D2533C"/>
                </a:solidFill>
              </a:rPr>
              <a:t>Companion presentation for </a:t>
            </a:r>
            <a:r>
              <a:rPr lang="en-US" sz="1400" i="1" dirty="0" smtClean="0">
                <a:solidFill>
                  <a:srgbClr val="D2533C"/>
                </a:solidFill>
              </a:rPr>
              <a:t>Safe haven </a:t>
            </a:r>
            <a:r>
              <a:rPr lang="en-US" sz="1400" dirty="0" smtClean="0">
                <a:solidFill>
                  <a:srgbClr val="D2533C"/>
                </a:solidFill>
              </a:rPr>
              <a:t>paper</a:t>
            </a:r>
          </a:p>
          <a:p>
            <a:r>
              <a:rPr lang="en-US" sz="1400" i="1" dirty="0" smtClean="0">
                <a:solidFill>
                  <a:srgbClr val="D2533C"/>
                </a:solidFill>
              </a:rPr>
              <a:t>**Presentation must be tailored to your audience, especially slide pages 9, 16 &amp; 18** </a:t>
            </a:r>
          </a:p>
          <a:p>
            <a:endParaRPr lang="en-US" sz="2000" dirty="0"/>
          </a:p>
        </p:txBody>
      </p:sp>
    </p:spTree>
    <p:extLst>
      <p:ext uri="{BB962C8B-B14F-4D97-AF65-F5344CB8AC3E}">
        <p14:creationId xmlns:p14="http://schemas.microsoft.com/office/powerpoint/2010/main" val="927866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ead 10-11.pdf"/>
          <p:cNvPicPr>
            <a:picLocks noChangeAspect="1"/>
          </p:cNvPicPr>
          <p:nvPr/>
        </p:nvPicPr>
        <p:blipFill rotWithShape="1">
          <a:blip r:embed="rId3" cstate="screen">
            <a:extLst>
              <a:ext uri="{28A0092B-C50C-407E-A947-70E740481C1C}">
                <a14:useLocalDpi xmlns:a14="http://schemas.microsoft.com/office/drawing/2010/main"/>
              </a:ext>
            </a:extLst>
          </a:blip>
          <a:srcRect l="1131" t="3269" r="1215" b="2367"/>
          <a:stretch/>
        </p:blipFill>
        <p:spPr>
          <a:xfrm>
            <a:off x="0" y="368300"/>
            <a:ext cx="9144000" cy="5820836"/>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ction2_Graphic_Part2V2 copy.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0125" y="1448511"/>
            <a:ext cx="7023100" cy="5029200"/>
          </a:xfrm>
          <a:prstGeom prst="rect">
            <a:avLst/>
          </a:prstGeom>
        </p:spPr>
      </p:pic>
      <p:sp>
        <p:nvSpPr>
          <p:cNvPr id="2" name="Title 1"/>
          <p:cNvSpPr>
            <a:spLocks noGrp="1"/>
          </p:cNvSpPr>
          <p:nvPr>
            <p:ph type="title"/>
          </p:nvPr>
        </p:nvSpPr>
        <p:spPr/>
        <p:txBody>
          <a:bodyPr>
            <a:normAutofit/>
          </a:bodyPr>
          <a:lstStyle/>
          <a:p>
            <a:r>
              <a:rPr lang="en-US" sz="3600" dirty="0" smtClean="0"/>
              <a:t>Benefits of preparedness</a:t>
            </a:r>
            <a:endParaRPr lang="en-US" sz="3600" dirty="0"/>
          </a:p>
        </p:txBody>
      </p:sp>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2870199"/>
            <a:ext cx="3462867" cy="2108201"/>
          </a:xfrm>
          <a:noFill/>
        </p:spPr>
        <p:txBody>
          <a:bodyPr>
            <a:normAutofit/>
          </a:bodyPr>
          <a:lstStyle/>
          <a:p>
            <a:pPr marL="0" indent="0">
              <a:buNone/>
            </a:pPr>
            <a:r>
              <a:rPr lang="en-US" sz="2000" b="1" dirty="0" smtClean="0"/>
              <a:t>Hurricane Allison in 2001 </a:t>
            </a:r>
          </a:p>
          <a:p>
            <a:pPr marL="0" indent="0">
              <a:buNone/>
            </a:pPr>
            <a:r>
              <a:rPr lang="en-US" sz="2000" dirty="0" smtClean="0">
                <a:solidFill>
                  <a:srgbClr val="9BCD65"/>
                </a:solidFill>
                <a:sym typeface="Wingdings" panose="05000000000000000000" pitchFamily="2" charset="2"/>
              </a:rPr>
              <a:t> N</a:t>
            </a:r>
            <a:r>
              <a:rPr lang="en-US" sz="2000" dirty="0" smtClean="0">
                <a:solidFill>
                  <a:srgbClr val="9BCD65"/>
                </a:solidFill>
              </a:rPr>
              <a:t>ot prepared</a:t>
            </a:r>
          </a:p>
          <a:p>
            <a:pPr marL="0" indent="0">
              <a:buNone/>
            </a:pPr>
            <a:endParaRPr lang="en-US" sz="2000" dirty="0"/>
          </a:p>
          <a:p>
            <a:pPr marL="0" indent="0">
              <a:buNone/>
            </a:pPr>
            <a:r>
              <a:rPr lang="en-US" sz="2000" b="1" dirty="0" smtClean="0"/>
              <a:t>Hurricane Harvey in 2017</a:t>
            </a:r>
          </a:p>
          <a:p>
            <a:pPr marL="0" indent="0">
              <a:buNone/>
            </a:pPr>
            <a:r>
              <a:rPr lang="en-US" sz="2000" dirty="0" smtClean="0">
                <a:solidFill>
                  <a:srgbClr val="9BCD65"/>
                </a:solidFill>
                <a:sym typeface="Wingdings" panose="05000000000000000000" pitchFamily="2" charset="2"/>
              </a:rPr>
              <a:t> </a:t>
            </a:r>
            <a:r>
              <a:rPr lang="en-US" sz="2000" dirty="0" smtClean="0">
                <a:solidFill>
                  <a:srgbClr val="9BCD65"/>
                </a:solidFill>
              </a:rPr>
              <a:t>Open for business</a:t>
            </a:r>
            <a:endParaRPr lang="en-US" sz="2000" dirty="0">
              <a:solidFill>
                <a:srgbClr val="9BCD65"/>
              </a:solidFill>
            </a:endParaRPr>
          </a:p>
        </p:txBody>
      </p:sp>
      <p:sp>
        <p:nvSpPr>
          <p:cNvPr id="5" name="TextBox 4"/>
          <p:cNvSpPr txBox="1"/>
          <p:nvPr/>
        </p:nvSpPr>
        <p:spPr>
          <a:xfrm>
            <a:off x="0" y="1580809"/>
            <a:ext cx="3945467" cy="947952"/>
          </a:xfrm>
          <a:prstGeom prst="rect">
            <a:avLst/>
          </a:prstGeom>
          <a:noFill/>
        </p:spPr>
        <p:txBody>
          <a:bodyPr wrap="square" rtlCol="0">
            <a:spAutoFit/>
          </a:bodyPr>
          <a:lstStyle/>
          <a:p>
            <a:pPr marL="115888" lvl="0">
              <a:lnSpc>
                <a:spcPct val="90000"/>
              </a:lnSpc>
              <a:spcBef>
                <a:spcPts val="1000"/>
              </a:spcBef>
            </a:pPr>
            <a:r>
              <a:rPr lang="en-US" sz="2400" dirty="0">
                <a:solidFill>
                  <a:srgbClr val="004F84"/>
                </a:solidFill>
              </a:rPr>
              <a:t>A lesson in preparedness: </a:t>
            </a:r>
          </a:p>
          <a:p>
            <a:pPr marL="115888" lvl="0">
              <a:lnSpc>
                <a:spcPct val="90000"/>
              </a:lnSpc>
              <a:spcBef>
                <a:spcPts val="1000"/>
              </a:spcBef>
            </a:pPr>
            <a:r>
              <a:rPr lang="en-US" sz="2800" b="1" dirty="0">
                <a:solidFill>
                  <a:srgbClr val="004F84"/>
                </a:solidFill>
              </a:rPr>
              <a:t>Texas Medical Center</a:t>
            </a:r>
          </a:p>
        </p:txBody>
      </p:sp>
      <p:pic>
        <p:nvPicPr>
          <p:cNvPr id="2" name="Picture 1" descr="page 2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7262" y="364066"/>
            <a:ext cx="5027633" cy="6506348"/>
          </a:xfrm>
          <a:prstGeom prst="rect">
            <a:avLst/>
          </a:prstGeom>
        </p:spPr>
      </p:pic>
    </p:spTree>
    <p:extLst>
      <p:ext uri="{BB962C8B-B14F-4D97-AF65-F5344CB8AC3E}">
        <p14:creationId xmlns:p14="http://schemas.microsoft.com/office/powerpoint/2010/main" val="9029963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bg1"/>
          </a:solidFill>
        </p:spPr>
        <p:txBody>
          <a:bodyPr>
            <a:normAutofit/>
          </a:bodyPr>
          <a:lstStyle/>
          <a:p>
            <a:pPr algn="l"/>
            <a:r>
              <a:rPr lang="en-US" sz="3600" dirty="0" smtClean="0">
                <a:latin typeface="Franklin Gothic Book" panose="020B0503020102020204" pitchFamily="34" charset="0"/>
              </a:rPr>
              <a:t>Protecting Lives and Margins</a:t>
            </a:r>
            <a:endParaRPr lang="en-US" sz="3600" dirty="0">
              <a:latin typeface="Franklin Gothic Book" panose="020B0503020102020204" pitchFamily="34" charset="0"/>
            </a:endParaRPr>
          </a:p>
        </p:txBody>
      </p:sp>
      <p:pic>
        <p:nvPicPr>
          <p:cNvPr id="4" name="Picture 3" descr="spread1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1430872"/>
            <a:ext cx="7315200" cy="4733365"/>
          </a:xfrm>
          <a:prstGeom prst="rect">
            <a:avLst/>
          </a:prstGeom>
          <a:ln w="3175" cmpd="sng">
            <a:solidFill>
              <a:schemeClr val="accent4"/>
            </a:solidFill>
          </a:ln>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smart executives take action</a:t>
            </a:r>
            <a:endParaRPr lang="en-US" sz="3200" dirty="0"/>
          </a:p>
        </p:txBody>
      </p:sp>
      <p:pic>
        <p:nvPicPr>
          <p:cNvPr id="3" name="Picture 2" descr="page17.pdf"/>
          <p:cNvPicPr>
            <a:picLocks noChangeAspect="1"/>
          </p:cNvPicPr>
          <p:nvPr/>
        </p:nvPicPr>
        <p:blipFill rotWithShape="1">
          <a:blip r:embed="rId3" cstate="screen">
            <a:extLst>
              <a:ext uri="{28A0092B-C50C-407E-A947-70E740481C1C}">
                <a14:useLocalDpi xmlns:a14="http://schemas.microsoft.com/office/drawing/2010/main"/>
              </a:ext>
            </a:extLst>
          </a:blip>
          <a:srcRect t="6618" b="28808"/>
          <a:stretch/>
        </p:blipFill>
        <p:spPr>
          <a:xfrm>
            <a:off x="1371600" y="1337733"/>
            <a:ext cx="6400800" cy="5348817"/>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Steps in Preparedness</a:t>
            </a:r>
            <a:endParaRPr lang="en-US" dirty="0"/>
          </a:p>
        </p:txBody>
      </p:sp>
      <p:sp>
        <p:nvSpPr>
          <p:cNvPr id="8" name="TextBox 7"/>
          <p:cNvSpPr txBox="1"/>
          <p:nvPr/>
        </p:nvSpPr>
        <p:spPr>
          <a:xfrm>
            <a:off x="1013363" y="4804863"/>
            <a:ext cx="3355437" cy="1200329"/>
          </a:xfrm>
          <a:prstGeom prst="rect">
            <a:avLst/>
          </a:prstGeom>
          <a:noFill/>
          <a:ln>
            <a:noFill/>
          </a:ln>
        </p:spPr>
        <p:txBody>
          <a:bodyPr wrap="square" rtlCol="0">
            <a:spAutoFit/>
          </a:bodyPr>
          <a:lstStyle/>
          <a:p>
            <a:pPr algn="ctr"/>
            <a:r>
              <a:rPr lang="en-US" dirty="0" smtClean="0">
                <a:solidFill>
                  <a:srgbClr val="004F84"/>
                </a:solidFill>
              </a:rPr>
              <a:t>Are climate </a:t>
            </a:r>
            <a:r>
              <a:rPr lang="en-US" dirty="0">
                <a:solidFill>
                  <a:srgbClr val="004F84"/>
                </a:solidFill>
              </a:rPr>
              <a:t>risks </a:t>
            </a:r>
            <a:r>
              <a:rPr lang="en-US" dirty="0" smtClean="0">
                <a:solidFill>
                  <a:srgbClr val="004F84"/>
                </a:solidFill>
              </a:rPr>
              <a:t>included in your facility </a:t>
            </a:r>
            <a:r>
              <a:rPr lang="en-US" dirty="0">
                <a:solidFill>
                  <a:srgbClr val="004F84"/>
                </a:solidFill>
              </a:rPr>
              <a:t>and regional </a:t>
            </a:r>
            <a:r>
              <a:rPr lang="en-US" dirty="0" smtClean="0">
                <a:solidFill>
                  <a:srgbClr val="004F84"/>
                </a:solidFill>
              </a:rPr>
              <a:t>emergency preparedness </a:t>
            </a:r>
            <a:r>
              <a:rPr lang="en-US" dirty="0">
                <a:solidFill>
                  <a:srgbClr val="004F84"/>
                </a:solidFill>
              </a:rPr>
              <a:t>planning and </a:t>
            </a:r>
            <a:r>
              <a:rPr lang="en-US" dirty="0" smtClean="0">
                <a:solidFill>
                  <a:srgbClr val="004F84"/>
                </a:solidFill>
              </a:rPr>
              <a:t>implementation?</a:t>
            </a:r>
            <a:endParaRPr lang="en-US" dirty="0">
              <a:solidFill>
                <a:srgbClr val="004F84"/>
              </a:solidFill>
            </a:endParaRPr>
          </a:p>
        </p:txBody>
      </p:sp>
      <p:sp>
        <p:nvSpPr>
          <p:cNvPr id="9" name="TextBox 8"/>
          <p:cNvSpPr txBox="1"/>
          <p:nvPr/>
        </p:nvSpPr>
        <p:spPr>
          <a:xfrm>
            <a:off x="4829172" y="4804863"/>
            <a:ext cx="3240627" cy="923330"/>
          </a:xfrm>
          <a:prstGeom prst="rect">
            <a:avLst/>
          </a:prstGeom>
          <a:noFill/>
          <a:ln>
            <a:noFill/>
          </a:ln>
        </p:spPr>
        <p:txBody>
          <a:bodyPr wrap="square" rtlCol="0">
            <a:spAutoFit/>
          </a:bodyPr>
          <a:lstStyle/>
          <a:p>
            <a:pPr algn="ctr"/>
            <a:r>
              <a:rPr lang="en-US" dirty="0">
                <a:solidFill>
                  <a:srgbClr val="004F84"/>
                </a:solidFill>
              </a:rPr>
              <a:t>Have you completed vulnerability assessments for your facilities? </a:t>
            </a:r>
          </a:p>
        </p:txBody>
      </p:sp>
      <p:pic>
        <p:nvPicPr>
          <p:cNvPr id="10" name="Picture 9" descr="page 26.pdf"/>
          <p:cNvPicPr>
            <a:picLocks noChangeAspect="1"/>
          </p:cNvPicPr>
          <p:nvPr/>
        </p:nvPicPr>
        <p:blipFill rotWithShape="1">
          <a:blip r:embed="rId3" cstate="screen">
            <a:extLst>
              <a:ext uri="{28A0092B-C50C-407E-A947-70E740481C1C}">
                <a14:useLocalDpi xmlns:a14="http://schemas.microsoft.com/office/drawing/2010/main"/>
              </a:ext>
            </a:extLst>
          </a:blip>
          <a:srcRect l="50000" t="5065" r="5173" b="60859"/>
          <a:stretch/>
        </p:blipFill>
        <p:spPr>
          <a:xfrm>
            <a:off x="1013363" y="1549404"/>
            <a:ext cx="3279229" cy="3225801"/>
          </a:xfrm>
          <a:prstGeom prst="rect">
            <a:avLst/>
          </a:prstGeom>
        </p:spPr>
      </p:pic>
      <p:pic>
        <p:nvPicPr>
          <p:cNvPr id="11" name="Picture 10" descr="page 26.pdf"/>
          <p:cNvPicPr>
            <a:picLocks noChangeAspect="1"/>
          </p:cNvPicPr>
          <p:nvPr/>
        </p:nvPicPr>
        <p:blipFill rotWithShape="1">
          <a:blip r:embed="rId3" cstate="screen">
            <a:extLst>
              <a:ext uri="{28A0092B-C50C-407E-A947-70E740481C1C}">
                <a14:useLocalDpi xmlns:a14="http://schemas.microsoft.com/office/drawing/2010/main"/>
              </a:ext>
            </a:extLst>
          </a:blip>
          <a:srcRect l="5202" t="4976" r="50469" b="61305"/>
          <a:stretch/>
        </p:blipFill>
        <p:spPr>
          <a:xfrm>
            <a:off x="4827064" y="1549404"/>
            <a:ext cx="3242735" cy="3191933"/>
          </a:xfrm>
          <a:prstGeom prst="rect">
            <a:avLst/>
          </a:prstGeom>
        </p:spPr>
      </p:pic>
    </p:spTree>
    <p:extLst>
      <p:ext uri="{BB962C8B-B14F-4D97-AF65-F5344CB8AC3E}">
        <p14:creationId xmlns:p14="http://schemas.microsoft.com/office/powerpoint/2010/main" val="29547791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[HEALTH SYSTEM NAME] </a:t>
            </a:r>
            <a:endParaRPr lang="en-US" dirty="0"/>
          </a:p>
        </p:txBody>
      </p:sp>
      <p:sp>
        <p:nvSpPr>
          <p:cNvPr id="3" name="Content Placeholder 2"/>
          <p:cNvSpPr>
            <a:spLocks noGrp="1"/>
          </p:cNvSpPr>
          <p:nvPr>
            <p:ph idx="1"/>
          </p:nvPr>
        </p:nvSpPr>
        <p:spPr/>
        <p:txBody>
          <a:bodyPr/>
          <a:lstStyle/>
          <a:p>
            <a:pPr marL="0" indent="0">
              <a:buNone/>
            </a:pPr>
            <a:r>
              <a:rPr lang="en-US" dirty="0" smtClean="0"/>
              <a:t>Current Status: share information on your:</a:t>
            </a:r>
          </a:p>
          <a:p>
            <a:pPr marL="457200" indent="-457200">
              <a:buFont typeface="+mj-lt"/>
              <a:buAutoNum type="arabicPeriod"/>
            </a:pPr>
            <a:r>
              <a:rPr lang="en-US" dirty="0" smtClean="0"/>
              <a:t>Inclusion of climate risks into your facility and regional emergency preparedness planning.</a:t>
            </a:r>
          </a:p>
          <a:p>
            <a:pPr marL="457200" indent="-457200">
              <a:buFont typeface="+mj-lt"/>
              <a:buAutoNum type="arabicPeriod"/>
            </a:pPr>
            <a:r>
              <a:rPr lang="en-US" dirty="0" smtClean="0"/>
              <a:t>Assessments of your campus, system, and community infrastructure vulnerabilities. </a:t>
            </a:r>
          </a:p>
          <a:p>
            <a:pPr marL="457200" indent="-457200">
              <a:buFont typeface="+mj-lt"/>
              <a:buAutoNum type="arabicPeriod"/>
            </a:pPr>
            <a:r>
              <a:rPr lang="en-US" dirty="0" smtClean="0"/>
              <a:t>Plans and actions to increase resilience for your top vulnerabilities: e.g. buildings, energy, water, food systems, and/or most vulnerable communities.</a:t>
            </a:r>
          </a:p>
          <a:p>
            <a:pPr marL="457200" indent="-457200">
              <a:buFont typeface="+mj-lt"/>
              <a:buAutoNum type="arabicPeriod"/>
            </a:pPr>
            <a:r>
              <a:rPr lang="en-US" dirty="0" smtClean="0"/>
              <a:t>Efforts to address changes in clinical demand related to extreme events.</a:t>
            </a:r>
          </a:p>
          <a:p>
            <a:pPr marL="457200" indent="-457200">
              <a:buFont typeface="+mj-lt"/>
              <a:buAutoNum type="arabicPeriod"/>
            </a:pPr>
            <a:r>
              <a:rPr lang="en-US" dirty="0" smtClean="0"/>
              <a:t>Mitigation of impacts on financials/margin.</a:t>
            </a:r>
            <a:endParaRPr lang="en-US" dirty="0"/>
          </a:p>
        </p:txBody>
      </p:sp>
    </p:spTree>
    <p:extLst>
      <p:ext uri="{BB962C8B-B14F-4D97-AF65-F5344CB8AC3E}">
        <p14:creationId xmlns:p14="http://schemas.microsoft.com/office/powerpoint/2010/main" val="1167232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Best practices for climate-smart policy advocacy</a:t>
            </a:r>
            <a:endParaRPr lang="en-US" sz="2800"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2200" dirty="0" smtClean="0"/>
              <a:t>Track climate-related costs in clinical and facility operations, while actively seeking new climate, energy and resilience funding streams.</a:t>
            </a:r>
          </a:p>
          <a:p>
            <a:pPr>
              <a:lnSpc>
                <a:spcPct val="110000"/>
              </a:lnSpc>
            </a:pPr>
            <a:r>
              <a:rPr lang="en-US" sz="2200" dirty="0" smtClean="0"/>
              <a:t>Use cost data and health system expertise to collaborate with regional energy NGOs to assess policy risks and opportunities.</a:t>
            </a:r>
          </a:p>
          <a:p>
            <a:pPr>
              <a:lnSpc>
                <a:spcPct val="110000"/>
              </a:lnSpc>
            </a:pPr>
            <a:r>
              <a:rPr lang="en-US" sz="2200" dirty="0" smtClean="0"/>
              <a:t>Use data from items 1. and 2. above to educate and activate health care government affairs staff so they can engage on climate and energy issues.</a:t>
            </a:r>
          </a:p>
          <a:p>
            <a:pPr>
              <a:lnSpc>
                <a:spcPct val="110000"/>
              </a:lnSpc>
            </a:pPr>
            <a:r>
              <a:rPr lang="en-US" sz="2200" dirty="0" smtClean="0"/>
              <a:t>Add climate, energy, and resilience to hospital association and medical society agendas to increase leverage and lower engagement risks and costs.</a:t>
            </a:r>
          </a:p>
          <a:p>
            <a:pPr>
              <a:lnSpc>
                <a:spcPct val="110000"/>
              </a:lnSpc>
            </a:pPr>
            <a:r>
              <a:rPr lang="en-US" sz="2200" dirty="0" smtClean="0"/>
              <a:t>Participate in national efforts such as the Health Care Climate Council and Medical Society Consortium on Climate and Health </a:t>
            </a:r>
          </a:p>
          <a:p>
            <a:pPr lvl="1"/>
            <a:r>
              <a:rPr lang="en-US" dirty="0" smtClean="0">
                <a:solidFill>
                  <a:srgbClr val="9BCD65"/>
                </a:solidFill>
                <a:hlinkClick r:id="rId3"/>
              </a:rPr>
              <a:t>https://noharm-uscanada.org/healthcareclimatecouncil</a:t>
            </a:r>
            <a:endParaRPr lang="en-US" dirty="0" smtClean="0">
              <a:solidFill>
                <a:srgbClr val="9BCD65"/>
              </a:solidFill>
            </a:endParaRPr>
          </a:p>
          <a:p>
            <a:pPr lvl="1"/>
            <a:r>
              <a:rPr lang="en-US" dirty="0" smtClean="0">
                <a:solidFill>
                  <a:srgbClr val="9BCD65"/>
                </a:solidFill>
                <a:hlinkClick r:id="rId4"/>
              </a:rPr>
              <a:t>https://medsocietiesforclimatehealth.org/</a:t>
            </a:r>
            <a:r>
              <a:rPr lang="en-US" dirty="0" smtClean="0">
                <a:solidFill>
                  <a:srgbClr val="9BCD65"/>
                </a:solidFill>
              </a:rPr>
              <a:t>.</a:t>
            </a:r>
            <a:endParaRPr lang="en-US" dirty="0">
              <a:solidFill>
                <a:srgbClr val="9BCD65"/>
              </a:solidFill>
            </a:endParaRPr>
          </a:p>
        </p:txBody>
      </p:sp>
    </p:spTree>
    <p:extLst>
      <p:ext uri="{BB962C8B-B14F-4D97-AF65-F5344CB8AC3E}">
        <p14:creationId xmlns:p14="http://schemas.microsoft.com/office/powerpoint/2010/main" val="2200305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SYSTEM NAME]</a:t>
            </a:r>
            <a:endParaRPr lang="en-US" dirty="0"/>
          </a:p>
        </p:txBody>
      </p:sp>
      <p:sp>
        <p:nvSpPr>
          <p:cNvPr id="3" name="Content Placeholder 2"/>
          <p:cNvSpPr>
            <a:spLocks noGrp="1"/>
          </p:cNvSpPr>
          <p:nvPr>
            <p:ph idx="1"/>
          </p:nvPr>
        </p:nvSpPr>
        <p:spPr/>
        <p:txBody>
          <a:bodyPr/>
          <a:lstStyle/>
          <a:p>
            <a:pPr marL="0" indent="0">
              <a:buNone/>
            </a:pPr>
            <a:r>
              <a:rPr lang="en-US" dirty="0" smtClean="0"/>
              <a:t>What work is being planned, or that you would like to do in the four action categories:</a:t>
            </a:r>
          </a:p>
          <a:p>
            <a:pPr marL="457200" indent="-457200">
              <a:buFont typeface="+mj-lt"/>
              <a:buAutoNum type="arabicPeriod"/>
            </a:pPr>
            <a:r>
              <a:rPr lang="en-US" dirty="0" smtClean="0"/>
              <a:t>Investments in resilience to mitigate climate risk. </a:t>
            </a:r>
          </a:p>
          <a:p>
            <a:pPr marL="457200" indent="-457200">
              <a:buFont typeface="+mj-lt"/>
              <a:buAutoNum type="arabicPeriod"/>
            </a:pPr>
            <a:r>
              <a:rPr lang="en-US" dirty="0" smtClean="0"/>
              <a:t>GHG emissions reduction.</a:t>
            </a:r>
          </a:p>
          <a:p>
            <a:pPr marL="457200" indent="-457200">
              <a:buFont typeface="+mj-lt"/>
              <a:buAutoNum type="arabicPeriod"/>
            </a:pPr>
            <a:r>
              <a:rPr lang="en-US" dirty="0" smtClean="0"/>
              <a:t>Investments in community health.</a:t>
            </a:r>
          </a:p>
          <a:p>
            <a:pPr marL="457200" indent="-457200">
              <a:buFont typeface="+mj-lt"/>
              <a:buAutoNum type="arabicPeriod"/>
            </a:pPr>
            <a:r>
              <a:rPr lang="en-US" dirty="0" smtClean="0"/>
              <a:t>Policy engagement.</a:t>
            </a:r>
          </a:p>
          <a:p>
            <a:endParaRPr lang="en-US" dirty="0"/>
          </a:p>
        </p:txBody>
      </p:sp>
    </p:spTree>
    <p:extLst>
      <p:ext uri="{BB962C8B-B14F-4D97-AF65-F5344CB8AC3E}">
        <p14:creationId xmlns:p14="http://schemas.microsoft.com/office/powerpoint/2010/main" val="7522582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a:xfrm>
            <a:off x="457200" y="1600200"/>
            <a:ext cx="7154333" cy="4876800"/>
          </a:xfrm>
        </p:spPr>
        <p:txBody>
          <a:bodyPr>
            <a:normAutofit lnSpcReduction="10000"/>
          </a:bodyPr>
          <a:lstStyle/>
          <a:p>
            <a:pPr marL="0" indent="0">
              <a:buNone/>
            </a:pPr>
            <a:r>
              <a:rPr lang="en-US" sz="2000" b="1" i="1" dirty="0" smtClean="0"/>
              <a:t>“Safe haven in the storm: Protecting lives and margins with climate-smart health care”</a:t>
            </a:r>
          </a:p>
          <a:p>
            <a:pPr marL="274320" lvl="1" indent="0">
              <a:spcAft>
                <a:spcPts val="1200"/>
              </a:spcAft>
              <a:buNone/>
            </a:pPr>
            <a:r>
              <a:rPr lang="en-US" sz="1800" dirty="0" smtClean="0">
                <a:hlinkClick r:id="rId3"/>
              </a:rPr>
              <a:t>https://noharm-uscanada.org/safehaven</a:t>
            </a:r>
            <a:r>
              <a:rPr lang="en-US" sz="1800" dirty="0" smtClean="0"/>
              <a:t> </a:t>
            </a:r>
          </a:p>
          <a:p>
            <a:pPr marL="0" indent="0">
              <a:buNone/>
            </a:pPr>
            <a:r>
              <a:rPr lang="en-US" sz="2000" b="1" dirty="0" smtClean="0"/>
              <a:t>Health Care Without Harm</a:t>
            </a:r>
          </a:p>
          <a:p>
            <a:pPr marL="274320" lvl="1" indent="0">
              <a:spcAft>
                <a:spcPts val="1200"/>
              </a:spcAft>
              <a:buNone/>
            </a:pPr>
            <a:r>
              <a:rPr lang="en-US" sz="1800" dirty="0" smtClean="0">
                <a:hlinkClick r:id="rId4"/>
              </a:rPr>
              <a:t>https://noharm-uscanada.org/</a:t>
            </a:r>
            <a:r>
              <a:rPr lang="en-US" sz="1800" dirty="0" smtClean="0"/>
              <a:t> </a:t>
            </a:r>
          </a:p>
          <a:p>
            <a:pPr marL="0" indent="0">
              <a:buNone/>
            </a:pPr>
            <a:r>
              <a:rPr lang="en-US" sz="2000" b="1" dirty="0" smtClean="0"/>
              <a:t>Practice Greenhealth</a:t>
            </a:r>
          </a:p>
          <a:p>
            <a:pPr marL="274320" lvl="1" indent="0">
              <a:spcAft>
                <a:spcPts val="1200"/>
              </a:spcAft>
              <a:buNone/>
            </a:pPr>
            <a:r>
              <a:rPr lang="en-US" sz="1800" dirty="0" smtClean="0">
                <a:hlinkClick r:id="rId5"/>
              </a:rPr>
              <a:t>https://practicegreenhealth.org/</a:t>
            </a:r>
            <a:r>
              <a:rPr lang="en-US" sz="1800" dirty="0" smtClean="0"/>
              <a:t> </a:t>
            </a:r>
          </a:p>
          <a:p>
            <a:pPr marL="0" lvl="1" indent="0">
              <a:buNone/>
            </a:pPr>
            <a:r>
              <a:rPr lang="en-US" b="1" dirty="0"/>
              <a:t>Health Care Climate Council</a:t>
            </a:r>
          </a:p>
          <a:p>
            <a:pPr marL="274320" lvl="1" indent="0">
              <a:spcAft>
                <a:spcPts val="1200"/>
              </a:spcAft>
              <a:buNone/>
            </a:pPr>
            <a:r>
              <a:rPr lang="en-US" sz="1800" dirty="0" smtClean="0">
                <a:hlinkClick r:id="rId6"/>
              </a:rPr>
              <a:t>https://noharm-uscanada.org/healthcareclimatecouncil</a:t>
            </a:r>
            <a:r>
              <a:rPr lang="en-US" sz="1800" dirty="0" smtClean="0"/>
              <a:t>  </a:t>
            </a:r>
          </a:p>
          <a:p>
            <a:pPr marL="0" indent="0">
              <a:buNone/>
            </a:pPr>
            <a:r>
              <a:rPr lang="en-US" sz="2000" b="1" i="1" dirty="0" smtClean="0"/>
              <a:t>“Resilience 2.0: Healthcare’s Role in Anchoring Community Health and Resilience”</a:t>
            </a:r>
          </a:p>
          <a:p>
            <a:pPr marL="274320" lvl="1" indent="0">
              <a:spcAft>
                <a:spcPts val="1200"/>
              </a:spcAft>
              <a:buNone/>
            </a:pPr>
            <a:r>
              <a:rPr lang="en-US" sz="1800" dirty="0" smtClean="0">
                <a:hlinkClick r:id="rId7"/>
              </a:rPr>
              <a:t>https://noharm-uscanada.org/Boston</a:t>
            </a:r>
            <a:r>
              <a:rPr lang="en-US" sz="1800" dirty="0" smtClean="0"/>
              <a:t> </a:t>
            </a:r>
          </a:p>
          <a:p>
            <a:pPr marL="0" indent="0">
              <a:buNone/>
            </a:pPr>
            <a:r>
              <a:rPr lang="en-US" sz="1800" dirty="0" smtClean="0">
                <a:solidFill>
                  <a:schemeClr val="tx2"/>
                </a:solidFill>
              </a:rPr>
              <a:t>Optional: add key internal, regional or local resources</a:t>
            </a:r>
          </a:p>
          <a:p>
            <a:endParaRPr lang="en-US" dirty="0"/>
          </a:p>
        </p:txBody>
      </p:sp>
    </p:spTree>
    <p:extLst>
      <p:ext uri="{BB962C8B-B14F-4D97-AF65-F5344CB8AC3E}">
        <p14:creationId xmlns:p14="http://schemas.microsoft.com/office/powerpoint/2010/main" val="38400740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smtClean="0"/>
              <a:t>How to Use this Presentation</a:t>
            </a:r>
            <a:endParaRPr lang="en-US" sz="3200" b="1" i="1" dirty="0">
              <a:solidFill>
                <a:srgbClr val="FF0000"/>
              </a:solidFill>
            </a:endParaRPr>
          </a:p>
        </p:txBody>
      </p:sp>
      <p:sp>
        <p:nvSpPr>
          <p:cNvPr id="5" name="Content Placeholder 4"/>
          <p:cNvSpPr>
            <a:spLocks noGrp="1"/>
          </p:cNvSpPr>
          <p:nvPr>
            <p:ph idx="1"/>
          </p:nvPr>
        </p:nvSpPr>
        <p:spPr>
          <a:xfrm>
            <a:off x="436728" y="1524000"/>
            <a:ext cx="8297839" cy="4521516"/>
          </a:xfrm>
        </p:spPr>
        <p:txBody>
          <a:bodyPr>
            <a:normAutofit fontScale="70000" lnSpcReduction="20000"/>
          </a:bodyPr>
          <a:lstStyle/>
          <a:p>
            <a:pPr marL="0" indent="0">
              <a:lnSpc>
                <a:spcPct val="120000"/>
              </a:lnSpc>
              <a:buNone/>
            </a:pPr>
            <a:r>
              <a:rPr lang="en-US" sz="2400" dirty="0" smtClean="0"/>
              <a:t>This presentation was created </a:t>
            </a:r>
            <a:r>
              <a:rPr lang="en-US" sz="2400" u="sng" dirty="0" smtClean="0"/>
              <a:t>to accompany, not replace</a:t>
            </a:r>
            <a:r>
              <a:rPr lang="en-US" sz="2400" dirty="0" smtClean="0"/>
              <a:t> Health Care Without Harm’s report, “</a:t>
            </a:r>
            <a:r>
              <a:rPr lang="en-US" sz="2400" i="1" dirty="0" smtClean="0"/>
              <a:t>Safe haven in the storm: Protecting lives and margins with climate-smart health care</a:t>
            </a:r>
            <a:r>
              <a:rPr lang="en-US" sz="2400" dirty="0" smtClean="0"/>
              <a:t>.”</a:t>
            </a:r>
          </a:p>
          <a:p>
            <a:pPr marL="0" indent="0">
              <a:lnSpc>
                <a:spcPct val="120000"/>
              </a:lnSpc>
              <a:buNone/>
            </a:pPr>
            <a:r>
              <a:rPr lang="en-US" sz="2400" b="1" i="1" dirty="0" smtClean="0"/>
              <a:t>Talking points</a:t>
            </a:r>
            <a:r>
              <a:rPr lang="en-US" sz="2400" i="1" dirty="0" smtClean="0"/>
              <a:t> are included. Full page images from the report are included to provide a taste, to inspire your audience to read it. The report’s font is often too small to read in this PPT.</a:t>
            </a:r>
          </a:p>
          <a:p>
            <a:pPr marL="0" indent="0">
              <a:lnSpc>
                <a:spcPct val="120000"/>
              </a:lnSpc>
              <a:buNone/>
            </a:pPr>
            <a:endParaRPr lang="en-US" sz="1800" dirty="0" smtClean="0"/>
          </a:p>
          <a:p>
            <a:pPr marL="0" indent="0">
              <a:lnSpc>
                <a:spcPct val="120000"/>
              </a:lnSpc>
              <a:buNone/>
            </a:pPr>
            <a:r>
              <a:rPr lang="en-US" sz="1900" b="1" dirty="0" smtClean="0"/>
              <a:t>Background: </a:t>
            </a:r>
          </a:p>
          <a:p>
            <a:pPr marL="0" indent="0">
              <a:lnSpc>
                <a:spcPct val="120000"/>
              </a:lnSpc>
              <a:buNone/>
            </a:pPr>
            <a:r>
              <a:rPr lang="en-US" sz="1900" b="1" dirty="0" smtClean="0">
                <a:hlinkClick r:id="rId3"/>
              </a:rPr>
              <a:t>Health Care Without Harm</a:t>
            </a:r>
            <a:r>
              <a:rPr lang="en-US" sz="1900" dirty="0" smtClean="0"/>
              <a:t> seeks to transform the health sector, without compromising patient safety or care, to be ecologically sustainable, and a leading advocate for environmental health and justice worldwide.  </a:t>
            </a:r>
          </a:p>
          <a:p>
            <a:pPr marL="0" indent="0">
              <a:lnSpc>
                <a:spcPct val="120000"/>
              </a:lnSpc>
              <a:buNone/>
            </a:pPr>
            <a:r>
              <a:rPr lang="en-US" sz="1900" b="1" dirty="0" smtClean="0">
                <a:hlinkClick r:id="rId4"/>
              </a:rPr>
              <a:t>Practice Greenhealth</a:t>
            </a:r>
            <a:r>
              <a:rPr lang="en-US" sz="1900" dirty="0" smtClean="0"/>
              <a:t> is the sector’s leading membership and networking organization advancing sustainable, environmentally preferable practices: a go-to source for information, tools, resources and expert technical support. </a:t>
            </a:r>
          </a:p>
          <a:p>
            <a:pPr marL="0" indent="0">
              <a:lnSpc>
                <a:spcPct val="120000"/>
              </a:lnSpc>
              <a:buNone/>
            </a:pPr>
            <a:endParaRPr lang="en-US" sz="1600" dirty="0" smtClean="0"/>
          </a:p>
          <a:p>
            <a:pPr marL="0" indent="0">
              <a:lnSpc>
                <a:spcPct val="120000"/>
              </a:lnSpc>
              <a:buNone/>
            </a:pPr>
            <a:r>
              <a:rPr lang="en-US" sz="1600" dirty="0" smtClean="0"/>
              <a:t>The ‘Safe Haven’ Report </a:t>
            </a:r>
            <a:r>
              <a:rPr lang="en-US" sz="1600" dirty="0"/>
              <a:t>was made possible thanks in part to support from the Barr Foundation, The </a:t>
            </a:r>
            <a:r>
              <a:rPr lang="en-US" sz="1600" dirty="0" err="1"/>
              <a:t>Kresge</a:t>
            </a:r>
            <a:r>
              <a:rPr lang="en-US" sz="1600" dirty="0"/>
              <a:t> Foundation,</a:t>
            </a:r>
          </a:p>
          <a:p>
            <a:pPr marL="0" indent="0">
              <a:lnSpc>
                <a:spcPct val="120000"/>
              </a:lnSpc>
              <a:buNone/>
            </a:pPr>
            <a:r>
              <a:rPr lang="en-US" sz="1600" dirty="0"/>
              <a:t>MacArthur Foundation, Wallace Global Fund, and PricewaterhouseCoopers Advisory Services LLC.</a:t>
            </a:r>
            <a:endParaRPr lang="en-US" sz="1600" dirty="0" smtClean="0"/>
          </a:p>
          <a:p>
            <a:pPr marL="0" indent="0">
              <a:lnSpc>
                <a:spcPct val="120000"/>
              </a:lnSpc>
              <a:buNone/>
            </a:pPr>
            <a:endParaRPr lang="en-US" sz="1600" dirty="0" smtClean="0">
              <a:solidFill>
                <a:srgbClr val="7030A0"/>
              </a:solidFill>
            </a:endParaRPr>
          </a:p>
          <a:p>
            <a:pPr marL="0" indent="0">
              <a:lnSpc>
                <a:spcPct val="120000"/>
              </a:lnSpc>
              <a:buNone/>
            </a:pPr>
            <a:r>
              <a:rPr lang="en-US" sz="2400" b="1" cap="all" dirty="0" smtClean="0">
                <a:solidFill>
                  <a:srgbClr val="D2533C"/>
                </a:solidFill>
              </a:rPr>
              <a:t>Please delete this slide before presenting</a:t>
            </a:r>
            <a:endParaRPr lang="en-US" sz="2400" cap="all" dirty="0">
              <a:solidFill>
                <a:srgbClr val="D2533C"/>
              </a:solidFill>
            </a:endParaRPr>
          </a:p>
        </p:txBody>
      </p:sp>
    </p:spTree>
    <p:extLst>
      <p:ext uri="{BB962C8B-B14F-4D97-AF65-F5344CB8AC3E}">
        <p14:creationId xmlns:p14="http://schemas.microsoft.com/office/powerpoint/2010/main" val="34092974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 cover.pdf"/>
          <p:cNvPicPr>
            <a:picLocks noChangeAspect="1"/>
          </p:cNvPicPr>
          <p:nvPr/>
        </p:nvPicPr>
        <p:blipFill rotWithShape="1">
          <a:blip r:embed="rId3" cstate="screen">
            <a:extLst>
              <a:ext uri="{28A0092B-C50C-407E-A947-70E740481C1C}">
                <a14:useLocalDpi xmlns:a14="http://schemas.microsoft.com/office/drawing/2010/main"/>
              </a:ext>
            </a:extLst>
          </a:blip>
          <a:srcRect t="43580" b="2047"/>
          <a:stretch/>
        </p:blipFill>
        <p:spPr>
          <a:xfrm>
            <a:off x="230896" y="678145"/>
            <a:ext cx="8685384" cy="6111422"/>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2533C"/>
                </a:solidFill>
              </a:rPr>
              <a:t>Building the Business Case for the Sector</a:t>
            </a:r>
            <a:endParaRPr lang="en-US" dirty="0">
              <a:solidFill>
                <a:srgbClr val="D2533C"/>
              </a:solidFill>
            </a:endParaRPr>
          </a:p>
        </p:txBody>
      </p:sp>
      <p:sp>
        <p:nvSpPr>
          <p:cNvPr id="3" name="Content Placeholder 2"/>
          <p:cNvSpPr>
            <a:spLocks noGrp="1"/>
          </p:cNvSpPr>
          <p:nvPr>
            <p:ph idx="1"/>
          </p:nvPr>
        </p:nvSpPr>
        <p:spPr/>
        <p:txBody>
          <a:bodyPr/>
          <a:lstStyle/>
          <a:p>
            <a:r>
              <a:rPr lang="en-US" dirty="0" smtClean="0">
                <a:solidFill>
                  <a:srgbClr val="D2533C"/>
                </a:solidFill>
              </a:rPr>
              <a:t>If you have used this slide deck and would be interested in sharing information to help continually strengthen the business case for climate action, please share your customized slides and/or relevant financial information or analysis with Health Care Without Harm (see slide above for contact information).</a:t>
            </a:r>
          </a:p>
          <a:p>
            <a:r>
              <a:rPr lang="en-US" dirty="0" smtClean="0">
                <a:solidFill>
                  <a:srgbClr val="D2533C"/>
                </a:solidFill>
              </a:rPr>
              <a:t>We will only use data anonymously or in aggregate unless you indicate that you are interested in being featured as a case study. </a:t>
            </a:r>
            <a:endParaRPr lang="en-US" dirty="0">
              <a:solidFill>
                <a:srgbClr val="D2533C"/>
              </a:solidFill>
            </a:endParaRPr>
          </a:p>
        </p:txBody>
      </p:sp>
    </p:spTree>
    <p:extLst>
      <p:ext uri="{BB962C8B-B14F-4D97-AF65-F5344CB8AC3E}">
        <p14:creationId xmlns:p14="http://schemas.microsoft.com/office/powerpoint/2010/main" val="35546042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animatedslideENGLISH.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8452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p:nvPr>
        </p:nvSpPr>
        <p:spPr/>
        <p:txBody>
          <a:bodyPr/>
          <a:lstStyle/>
          <a:p>
            <a:r>
              <a:rPr lang="en-US" smtClean="0"/>
              <a:t>On the front lines of climate change</a:t>
            </a:r>
            <a:endParaRPr lang="en-US" dirty="0"/>
          </a:p>
        </p:txBody>
      </p:sp>
      <p:pic>
        <p:nvPicPr>
          <p:cNvPr id="5" name="Picture 4" descr="shutterstock_49240404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703" y="1524000"/>
            <a:ext cx="2842786" cy="3725333"/>
          </a:xfrm>
          <a:prstGeom prst="rect">
            <a:avLst/>
          </a:prstGeom>
          <a:ln>
            <a:noFill/>
          </a:ln>
          <a:effectLst>
            <a:outerShdw blurRad="292100" dist="139700" dir="2700000" algn="tl" rotWithShape="0">
              <a:srgbClr val="333333">
                <a:alpha val="65000"/>
              </a:srgbClr>
            </a:outerShdw>
          </a:effectLst>
        </p:spPr>
      </p:pic>
      <p:pic>
        <p:nvPicPr>
          <p:cNvPr id="10" name="Picture 9" descr="emergency shelter beds p.9 .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09440" y="1310640"/>
            <a:ext cx="4572000" cy="2672080"/>
          </a:xfrm>
          <a:prstGeom prst="rect">
            <a:avLst/>
          </a:prstGeom>
          <a:ln>
            <a:noFill/>
          </a:ln>
          <a:effectLst>
            <a:outerShdw blurRad="292100" dist="139700" dir="2700000" algn="tl" rotWithShape="0">
              <a:srgbClr val="333333">
                <a:alpha val="65000"/>
              </a:srgbClr>
            </a:outerShdw>
          </a:effectLst>
        </p:spPr>
      </p:pic>
      <p:pic>
        <p:nvPicPr>
          <p:cNvPr id="6" name="Picture 5" descr="Mercy Medical flood.jpg"/>
          <p:cNvPicPr>
            <a:picLocks noChangeAspect="1"/>
          </p:cNvPicPr>
          <p:nvPr/>
        </p:nvPicPr>
        <p:blipFill>
          <a:blip r:embed="rId5" cstate="print"/>
          <a:srcRect t="5221"/>
          <a:stretch>
            <a:fillRect/>
          </a:stretch>
        </p:blipFill>
        <p:spPr>
          <a:xfrm>
            <a:off x="3423920" y="3381690"/>
            <a:ext cx="4604172" cy="32728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423920" y="6413141"/>
            <a:ext cx="4604172" cy="246221"/>
          </a:xfrm>
          <a:prstGeom prst="rect">
            <a:avLst/>
          </a:prstGeom>
          <a:solidFill>
            <a:schemeClr val="tx1">
              <a:alpha val="39000"/>
            </a:schemeClr>
          </a:solidFill>
        </p:spPr>
        <p:txBody>
          <a:bodyPr wrap="square" rtlCol="0">
            <a:spAutoFit/>
          </a:bodyPr>
          <a:lstStyle/>
          <a:p>
            <a:pPr algn="ctr"/>
            <a:r>
              <a:rPr lang="en-US" sz="1000" dirty="0" smtClean="0">
                <a:solidFill>
                  <a:schemeClr val="bg1"/>
                </a:solidFill>
              </a:rPr>
              <a:t>Mercy Medical Center, Cedar Rapids, IA, Credit Dr. Blaine </a:t>
            </a:r>
            <a:r>
              <a:rPr lang="en-US" sz="1000" dirty="0" err="1" smtClean="0">
                <a:solidFill>
                  <a:schemeClr val="bg1"/>
                </a:solidFill>
              </a:rPr>
              <a:t>Houmes</a:t>
            </a:r>
            <a:r>
              <a:rPr lang="en-US" sz="1000" dirty="0" smtClean="0">
                <a:solidFill>
                  <a:schemeClr val="bg1"/>
                </a:solidFill>
              </a:rPr>
              <a:t> / MMC</a:t>
            </a:r>
            <a:endParaRPr lang="en-US" sz="1000" dirty="0">
              <a:solidFill>
                <a:schemeClr val="bg1"/>
              </a:solidFill>
            </a:endParaRPr>
          </a:p>
        </p:txBody>
      </p:sp>
    </p:spTree>
    <p:extLst>
      <p:ext uri="{BB962C8B-B14F-4D97-AF65-F5344CB8AC3E}">
        <p14:creationId xmlns:p14="http://schemas.microsoft.com/office/powerpoint/2010/main" val="1009433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“Safe haven in the storm?”</a:t>
            </a:r>
            <a:endParaRPr lang="en-US" sz="3600" dirty="0"/>
          </a:p>
        </p:txBody>
      </p:sp>
      <p:sp>
        <p:nvSpPr>
          <p:cNvPr id="3" name="Content Placeholder 2"/>
          <p:cNvSpPr>
            <a:spLocks noGrp="1"/>
          </p:cNvSpPr>
          <p:nvPr>
            <p:ph idx="1"/>
          </p:nvPr>
        </p:nvSpPr>
        <p:spPr>
          <a:xfrm>
            <a:off x="4038866" y="1808604"/>
            <a:ext cx="4360914" cy="4876800"/>
          </a:xfrm>
        </p:spPr>
        <p:txBody>
          <a:bodyPr>
            <a:normAutofit/>
          </a:bodyPr>
          <a:lstStyle/>
          <a:p>
            <a:pPr marL="0" indent="0">
              <a:spcAft>
                <a:spcPts val="600"/>
              </a:spcAft>
              <a:buSzPct val="75000"/>
              <a:buNone/>
            </a:pPr>
            <a:r>
              <a:rPr lang="en-US" sz="2800" dirty="0" smtClean="0">
                <a:latin typeface="Calibri" pitchFamily="34" charset="0"/>
                <a:ea typeface="ＭＳ Ｐゴシック" pitchFamily="-109" charset="-128"/>
              </a:rPr>
              <a:t>Until now, there has not been a hospital-focused business </a:t>
            </a:r>
            <a:r>
              <a:rPr lang="en-US" sz="2800" dirty="0">
                <a:latin typeface="Calibri" pitchFamily="34" charset="0"/>
                <a:ea typeface="ＭＳ Ｐゴシック" pitchFamily="-109" charset="-128"/>
              </a:rPr>
              <a:t>case to ‘connect the dots’ between </a:t>
            </a:r>
            <a:r>
              <a:rPr lang="en-US" sz="2800" dirty="0" smtClean="0">
                <a:latin typeface="Calibri" pitchFamily="34" charset="0"/>
                <a:ea typeface="ＭＳ Ｐゴシック" pitchFamily="-109" charset="-128"/>
              </a:rPr>
              <a:t>climate change, health impacts, health costs, and </a:t>
            </a:r>
            <a:r>
              <a:rPr lang="en-US" sz="2800" dirty="0">
                <a:latin typeface="Calibri" pitchFamily="34" charset="0"/>
                <a:ea typeface="ＭＳ Ｐゴシック" pitchFamily="-109" charset="-128"/>
              </a:rPr>
              <a:t>the viability of health care systems and hospitals.</a:t>
            </a:r>
            <a:endParaRPr lang="en-US" sz="2800" dirty="0"/>
          </a:p>
        </p:txBody>
      </p:sp>
      <p:pic>
        <p:nvPicPr>
          <p:cNvPr id="4" name="Picture 3" descr="Cover.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858" y="1940644"/>
            <a:ext cx="2717854" cy="3517222"/>
          </a:xfrm>
          <a:prstGeom prst="rect">
            <a:avLst/>
          </a:prstGeom>
          <a:ln w="3175"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91804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in “Safe haven in the storm?”</a:t>
            </a:r>
            <a:endParaRPr lang="en-US" dirty="0"/>
          </a:p>
        </p:txBody>
      </p:sp>
      <p:sp>
        <p:nvSpPr>
          <p:cNvPr id="3" name="Content Placeholder 2"/>
          <p:cNvSpPr>
            <a:spLocks noGrp="1"/>
          </p:cNvSpPr>
          <p:nvPr>
            <p:ph idx="1"/>
          </p:nvPr>
        </p:nvSpPr>
        <p:spPr>
          <a:xfrm>
            <a:off x="457201" y="1600200"/>
            <a:ext cx="4334034" cy="4876800"/>
          </a:xfrm>
        </p:spPr>
        <p:txBody>
          <a:bodyPr>
            <a:noAutofit/>
          </a:bodyPr>
          <a:lstStyle/>
          <a:p>
            <a:pPr marL="571500" indent="-393700">
              <a:spcAft>
                <a:spcPts val="600"/>
              </a:spcAft>
              <a:buSzPct val="100000"/>
              <a:buFont typeface="+mj-lt"/>
              <a:buAutoNum type="arabicPeriod"/>
            </a:pPr>
            <a:r>
              <a:rPr lang="en-US" sz="2000" i="1" dirty="0" smtClean="0"/>
              <a:t>The </a:t>
            </a:r>
            <a:r>
              <a:rPr lang="en-US" sz="2000" i="1" dirty="0"/>
              <a:t>c</a:t>
            </a:r>
            <a:r>
              <a:rPr lang="en-US" sz="2000" i="1" dirty="0" smtClean="0"/>
              <a:t>osts of being ill-prepared</a:t>
            </a:r>
          </a:p>
          <a:p>
            <a:pPr marL="571500" indent="-393700">
              <a:spcAft>
                <a:spcPts val="600"/>
              </a:spcAft>
              <a:buSzPct val="100000"/>
              <a:buFont typeface="+mj-lt"/>
              <a:buAutoNum type="arabicPeriod"/>
            </a:pPr>
            <a:r>
              <a:rPr lang="en-US" sz="2000" i="1" dirty="0" smtClean="0"/>
              <a:t>The benefits of preparedness </a:t>
            </a:r>
            <a:endParaRPr lang="en-US" sz="2000" dirty="0" smtClean="0"/>
          </a:p>
          <a:p>
            <a:pPr marL="571500" indent="-393700">
              <a:spcAft>
                <a:spcPts val="600"/>
              </a:spcAft>
              <a:buSzPct val="100000"/>
              <a:buFont typeface="+mj-lt"/>
              <a:buAutoNum type="arabicPeriod"/>
            </a:pPr>
            <a:r>
              <a:rPr lang="en-US" sz="2000" i="1" dirty="0" smtClean="0"/>
              <a:t>How smart executives can take action</a:t>
            </a:r>
            <a:r>
              <a:rPr lang="en-US" sz="2000" dirty="0" smtClean="0"/>
              <a:t>:</a:t>
            </a:r>
          </a:p>
          <a:p>
            <a:pPr marL="685800" lvl="1" indent="-222250">
              <a:buFont typeface="Arial" panose="020B0604020202020204" pitchFamily="34" charset="0"/>
              <a:buChar char="•"/>
            </a:pPr>
            <a:r>
              <a:rPr lang="en-US" sz="1800" dirty="0" smtClean="0"/>
              <a:t>A four-pronged approach</a:t>
            </a:r>
          </a:p>
          <a:p>
            <a:pPr marL="685800" lvl="1" indent="-222250">
              <a:buFont typeface="Arial" panose="020B0604020202020204" pitchFamily="34" charset="0"/>
              <a:buChar char="•"/>
            </a:pPr>
            <a:r>
              <a:rPr lang="en-US" sz="1800" dirty="0" smtClean="0"/>
              <a:t>Health and Human Services (HHS) Toolkit &amp; Hospital Preparedness Program</a:t>
            </a:r>
          </a:p>
          <a:p>
            <a:pPr marL="685800" lvl="1" indent="-222250">
              <a:buFont typeface="Arial" panose="020B0604020202020204" pitchFamily="34" charset="0"/>
              <a:buChar char="•"/>
            </a:pPr>
            <a:r>
              <a:rPr lang="en-US" sz="1800" dirty="0" smtClean="0"/>
              <a:t>Focus on policy to increase options</a:t>
            </a:r>
          </a:p>
          <a:p>
            <a:endParaRPr lang="en-US" dirty="0"/>
          </a:p>
        </p:txBody>
      </p:sp>
      <p:pic>
        <p:nvPicPr>
          <p:cNvPr id="7" name="Picture 6" descr="A-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1235" y="1524000"/>
            <a:ext cx="2971800" cy="3845859"/>
          </a:xfrm>
          <a:prstGeom prst="rect">
            <a:avLst/>
          </a:prstGeom>
        </p:spPr>
      </p:pic>
      <p:grpSp>
        <p:nvGrpSpPr>
          <p:cNvPr id="8" name="Group 7"/>
          <p:cNvGrpSpPr/>
          <p:nvPr/>
        </p:nvGrpSpPr>
        <p:grpSpPr>
          <a:xfrm>
            <a:off x="5028523" y="3713778"/>
            <a:ext cx="3658277" cy="2240280"/>
            <a:chOff x="1931077" y="3739179"/>
            <a:chExt cx="3658277" cy="2240280"/>
          </a:xfrm>
        </p:grpSpPr>
        <p:sp>
          <p:nvSpPr>
            <p:cNvPr id="9" name="Rectangle 8"/>
            <p:cNvSpPr/>
            <p:nvPr/>
          </p:nvSpPr>
          <p:spPr>
            <a:xfrm>
              <a:off x="1931077" y="3739179"/>
              <a:ext cx="3658277" cy="2240280"/>
            </a:xfrm>
            <a:prstGeom prst="rect">
              <a:avLst/>
            </a:prstGeom>
            <a:solidFill>
              <a:schemeClr val="bg1"/>
            </a:solidFill>
            <a:ln w="31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age 1.pdf"/>
            <p:cNvPicPr>
              <a:picLocks noChangeAspect="1"/>
            </p:cNvPicPr>
            <p:nvPr/>
          </p:nvPicPr>
          <p:blipFill rotWithShape="1">
            <a:blip r:embed="rId4" cstate="screen">
              <a:extLst>
                <a:ext uri="{28A0092B-C50C-407E-A947-70E740481C1C}">
                  <a14:useLocalDpi xmlns:a14="http://schemas.microsoft.com/office/drawing/2010/main"/>
                </a:ext>
              </a:extLst>
            </a:blip>
            <a:srcRect t="23333" b="29383"/>
            <a:stretch/>
          </p:blipFill>
          <p:spPr>
            <a:xfrm>
              <a:off x="1931077" y="3741338"/>
              <a:ext cx="3657600" cy="2238121"/>
            </a:xfrm>
            <a:prstGeom prst="rect">
              <a:avLst/>
            </a:prstGeom>
            <a:ln w="3175" cmpd="sng">
              <a:solidFill>
                <a:schemeClr val="accent4"/>
              </a:solidFill>
            </a:ln>
          </p:spPr>
        </p:pic>
      </p:grpSp>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04" y="2947048"/>
            <a:ext cx="2419213" cy="1536670"/>
          </a:xfrm>
        </p:spPr>
        <p:txBody>
          <a:bodyPr>
            <a:noAutofit/>
          </a:bodyPr>
          <a:lstStyle/>
          <a:p>
            <a:r>
              <a:rPr lang="en-US" sz="2800" dirty="0" smtClean="0"/>
              <a:t>Risks of being ill-prepared</a:t>
            </a:r>
            <a:endParaRPr lang="en-US" sz="1800" dirty="0">
              <a:solidFill>
                <a:schemeClr val="tx1"/>
              </a:solidFill>
            </a:endParaRPr>
          </a:p>
        </p:txBody>
      </p:sp>
      <p:pic>
        <p:nvPicPr>
          <p:cNvPr id="4" name="Picture 3" descr="2 page spread left_16-V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7200" y="678816"/>
            <a:ext cx="5029200" cy="5572320"/>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7304" y="2947048"/>
            <a:ext cx="2419213" cy="1536670"/>
          </a:xfrm>
        </p:spPr>
        <p:txBody>
          <a:bodyPr>
            <a:noAutofit/>
          </a:bodyPr>
          <a:lstStyle/>
          <a:p>
            <a:r>
              <a:rPr lang="en-US" sz="2800" dirty="0" smtClean="0"/>
              <a:t>Costs of being ill-prepared</a:t>
            </a:r>
            <a:endParaRPr lang="en-US" sz="1800" dirty="0">
              <a:solidFill>
                <a:schemeClr val="tx1"/>
              </a:solidFill>
            </a:endParaRPr>
          </a:p>
        </p:txBody>
      </p:sp>
      <p:pic>
        <p:nvPicPr>
          <p:cNvPr id="2" name="Picture 1" descr="2 page spread right_10 copy.pdf"/>
          <p:cNvPicPr>
            <a:picLocks noChangeAspect="1"/>
          </p:cNvPicPr>
          <p:nvPr/>
        </p:nvPicPr>
        <p:blipFill rotWithShape="1">
          <a:blip r:embed="rId3" cstate="screen">
            <a:extLst>
              <a:ext uri="{28A0092B-C50C-407E-A947-70E740481C1C}">
                <a14:useLocalDpi xmlns:a14="http://schemas.microsoft.com/office/drawing/2010/main"/>
              </a:ext>
            </a:extLst>
          </a:blip>
          <a:srcRect l="3116" t="18704" r="2281" b="3148"/>
          <a:stretch/>
        </p:blipFill>
        <p:spPr>
          <a:xfrm>
            <a:off x="3038475" y="673100"/>
            <a:ext cx="5203825" cy="5563050"/>
          </a:xfrm>
          <a:prstGeom prst="rect">
            <a:avLst/>
          </a:prstGeom>
        </p:spPr>
      </p:pic>
    </p:spTree>
    <p:extLst>
      <p:ext uri="{BB962C8B-B14F-4D97-AF65-F5344CB8AC3E}">
        <p14:creationId xmlns:p14="http://schemas.microsoft.com/office/powerpoint/2010/main" val="24114860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SYSTEM NAME]</a:t>
            </a:r>
            <a:endParaRPr lang="en-US" dirty="0"/>
          </a:p>
        </p:txBody>
      </p:sp>
      <p:sp>
        <p:nvSpPr>
          <p:cNvPr id="3" name="Content Placeholder 2"/>
          <p:cNvSpPr>
            <a:spLocks noGrp="1"/>
          </p:cNvSpPr>
          <p:nvPr>
            <p:ph idx="1"/>
          </p:nvPr>
        </p:nvSpPr>
        <p:spPr>
          <a:xfrm>
            <a:off x="457200" y="1600200"/>
            <a:ext cx="7498080" cy="4876800"/>
          </a:xfrm>
        </p:spPr>
        <p:txBody>
          <a:bodyPr>
            <a:normAutofit/>
          </a:bodyPr>
          <a:lstStyle/>
          <a:p>
            <a:r>
              <a:rPr lang="en-US" dirty="0" smtClean="0"/>
              <a:t>Which extreme weather events might impact your hospital or health system?</a:t>
            </a:r>
          </a:p>
          <a:p>
            <a:r>
              <a:rPr lang="en-US" dirty="0" smtClean="0"/>
              <a:t>Share data here about the weather changes in your geography related to extreme weather.</a:t>
            </a:r>
          </a:p>
          <a:p>
            <a:r>
              <a:rPr lang="en-US" dirty="0" smtClean="0"/>
              <a:t>Share data related to costs incurred by your hospital, health system or similar systems in your region(s) related to an extreme weather event (if applicable).</a:t>
            </a:r>
            <a:endParaRPr lang="en-US" dirty="0"/>
          </a:p>
        </p:txBody>
      </p:sp>
    </p:spTree>
    <p:extLst>
      <p:ext uri="{BB962C8B-B14F-4D97-AF65-F5344CB8AC3E}">
        <p14:creationId xmlns:p14="http://schemas.microsoft.com/office/powerpoint/2010/main" val="33405035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5">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4F84"/>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704</TotalTime>
  <Words>2751</Words>
  <Application>Microsoft Macintosh PowerPoint</Application>
  <PresentationFormat>On-screen Show (4:3)</PresentationFormat>
  <Paragraphs>195</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Clarity</vt:lpstr>
      <vt:lpstr>PowerPoint Presentation</vt:lpstr>
      <vt:lpstr>How to Use this Presentation</vt:lpstr>
      <vt:lpstr>PowerPoint Presentation</vt:lpstr>
      <vt:lpstr>On the front lines of climate change</vt:lpstr>
      <vt:lpstr>Why “Safe haven in the storm?”</vt:lpstr>
      <vt:lpstr>What’s in “Safe haven in the storm?”</vt:lpstr>
      <vt:lpstr>Risks of being ill-prepared</vt:lpstr>
      <vt:lpstr>Costs of being ill-prepared</vt:lpstr>
      <vt:lpstr>[HEALTH SYSTEM NAME]</vt:lpstr>
      <vt:lpstr>PowerPoint Presentation</vt:lpstr>
      <vt:lpstr>Benefits of preparedness</vt:lpstr>
      <vt:lpstr>PowerPoint Presentation</vt:lpstr>
      <vt:lpstr>Protecting Lives and Margins</vt:lpstr>
      <vt:lpstr>How smart executives take action</vt:lpstr>
      <vt:lpstr>First Steps in Preparedness</vt:lpstr>
      <vt:lpstr>[HEALTH SYSTEM NAME] </vt:lpstr>
      <vt:lpstr>Best practices for climate-smart policy advocacy</vt:lpstr>
      <vt:lpstr>[HEALTH SYSTEM NAME]</vt:lpstr>
      <vt:lpstr>Want to learn more?</vt:lpstr>
      <vt:lpstr>PowerPoint Presentation</vt:lpstr>
      <vt:lpstr>Building the Business Case for the Sector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Conway</dc:creator>
  <cp:lastModifiedBy>Kevin Conway</cp:lastModifiedBy>
  <cp:revision>97</cp:revision>
  <dcterms:created xsi:type="dcterms:W3CDTF">2017-05-01T16:56:40Z</dcterms:created>
  <dcterms:modified xsi:type="dcterms:W3CDTF">2018-03-02T21:31:24Z</dcterms:modified>
</cp:coreProperties>
</file>